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261" r:id="rId2"/>
    <p:sldId id="330" r:id="rId3"/>
    <p:sldId id="319" r:id="rId4"/>
    <p:sldId id="320" r:id="rId5"/>
    <p:sldId id="321" r:id="rId6"/>
    <p:sldId id="277" r:id="rId7"/>
    <p:sldId id="275" r:id="rId8"/>
    <p:sldId id="323" r:id="rId9"/>
    <p:sldId id="295" r:id="rId10"/>
    <p:sldId id="335" r:id="rId11"/>
    <p:sldId id="303" r:id="rId12"/>
    <p:sldId id="331" r:id="rId13"/>
    <p:sldId id="332" r:id="rId14"/>
    <p:sldId id="334" r:id="rId15"/>
    <p:sldId id="302" r:id="rId16"/>
    <p:sldId id="297" r:id="rId17"/>
    <p:sldId id="304" r:id="rId18"/>
    <p:sldId id="345" r:id="rId19"/>
    <p:sldId id="311" r:id="rId20"/>
    <p:sldId id="310" r:id="rId21"/>
    <p:sldId id="312" r:id="rId22"/>
    <p:sldId id="336" r:id="rId23"/>
    <p:sldId id="337" r:id="rId24"/>
    <p:sldId id="325" r:id="rId25"/>
    <p:sldId id="313" r:id="rId26"/>
    <p:sldId id="338" r:id="rId27"/>
    <p:sldId id="294" r:id="rId28"/>
    <p:sldId id="339" r:id="rId29"/>
    <p:sldId id="340" r:id="rId30"/>
    <p:sldId id="293" r:id="rId31"/>
    <p:sldId id="326" r:id="rId32"/>
    <p:sldId id="346" r:id="rId33"/>
    <p:sldId id="327" r:id="rId34"/>
    <p:sldId id="315" r:id="rId35"/>
    <p:sldId id="342" r:id="rId36"/>
    <p:sldId id="305" r:id="rId37"/>
    <p:sldId id="348" r:id="rId38"/>
    <p:sldId id="349" r:id="rId39"/>
    <p:sldId id="343" r:id="rId40"/>
    <p:sldId id="298" r:id="rId41"/>
    <p:sldId id="316" r:id="rId42"/>
    <p:sldId id="262" r:id="rId43"/>
    <p:sldId id="306" r:id="rId44"/>
    <p:sldId id="322" r:id="rId45"/>
    <p:sldId id="324" r:id="rId46"/>
    <p:sldId id="292"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AA4F5E-2453-5840-ACDC-5261517E1534}" v="842" dt="2023-03-01T17:43:51.8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411" autoAdjust="0"/>
    <p:restoredTop sz="94870"/>
  </p:normalViewPr>
  <p:slideViewPr>
    <p:cSldViewPr snapToGrid="0">
      <p:cViewPr varScale="1">
        <p:scale>
          <a:sx n="98" d="100"/>
          <a:sy n="98" d="100"/>
        </p:scale>
        <p:origin x="192"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7EC62F-9C9F-E845-A5B1-A529C9579707}" type="doc">
      <dgm:prSet loTypeId="urn:microsoft.com/office/officeart/2005/8/layout/hProcess3" loCatId="" qsTypeId="urn:microsoft.com/office/officeart/2005/8/quickstyle/simple1" qsCatId="simple" csTypeId="urn:microsoft.com/office/officeart/2005/8/colors/accent1_2" csCatId="accent1" phldr="1"/>
      <dgm:spPr/>
    </dgm:pt>
    <dgm:pt modelId="{521DE43F-43A3-E74A-BC43-C14CA0CEE9A8}">
      <dgm:prSet/>
      <dgm:spPr/>
      <dgm:t>
        <a:bodyPr/>
        <a:lstStyle/>
        <a:p>
          <a:r>
            <a:rPr lang="en-GB" dirty="0"/>
            <a:t>CRS example</a:t>
          </a:r>
        </a:p>
      </dgm:t>
    </dgm:pt>
    <dgm:pt modelId="{C2C24F20-D812-1C48-8EF9-CF01CF794084}" type="parTrans" cxnId="{53045A72-A88D-E645-A4F9-32718D1A2A69}">
      <dgm:prSet/>
      <dgm:spPr/>
      <dgm:t>
        <a:bodyPr/>
        <a:lstStyle/>
        <a:p>
          <a:endParaRPr lang="en-GB"/>
        </a:p>
      </dgm:t>
    </dgm:pt>
    <dgm:pt modelId="{F09F6FB8-E0B1-214D-9A03-59A68A9C03D3}" type="sibTrans" cxnId="{53045A72-A88D-E645-A4F9-32718D1A2A69}">
      <dgm:prSet/>
      <dgm:spPr/>
      <dgm:t>
        <a:bodyPr/>
        <a:lstStyle/>
        <a:p>
          <a:endParaRPr lang="en-GB"/>
        </a:p>
      </dgm:t>
    </dgm:pt>
    <dgm:pt modelId="{E0CBD5CF-9F45-6E4E-A667-D0BF55674EB8}" type="pres">
      <dgm:prSet presAssocID="{1D7EC62F-9C9F-E845-A5B1-A529C9579707}" presName="Name0" presStyleCnt="0">
        <dgm:presLayoutVars>
          <dgm:dir/>
          <dgm:animLvl val="lvl"/>
          <dgm:resizeHandles val="exact"/>
        </dgm:presLayoutVars>
      </dgm:prSet>
      <dgm:spPr/>
    </dgm:pt>
    <dgm:pt modelId="{F9A16DDD-2489-9342-9B00-C9152A7A03FF}" type="pres">
      <dgm:prSet presAssocID="{1D7EC62F-9C9F-E845-A5B1-A529C9579707}" presName="dummy" presStyleCnt="0"/>
      <dgm:spPr/>
    </dgm:pt>
    <dgm:pt modelId="{AECA0281-62C3-2F4B-8359-85AB534F8774}" type="pres">
      <dgm:prSet presAssocID="{1D7EC62F-9C9F-E845-A5B1-A529C9579707}" presName="linH" presStyleCnt="0"/>
      <dgm:spPr/>
    </dgm:pt>
    <dgm:pt modelId="{1F02FF0A-AE7F-3844-9E94-0C3F9D4C1FA0}" type="pres">
      <dgm:prSet presAssocID="{1D7EC62F-9C9F-E845-A5B1-A529C9579707}" presName="padding1" presStyleCnt="0"/>
      <dgm:spPr/>
    </dgm:pt>
    <dgm:pt modelId="{BB57C01C-6EAD-0544-ACFA-DE57C64E3626}" type="pres">
      <dgm:prSet presAssocID="{521DE43F-43A3-E74A-BC43-C14CA0CEE9A8}" presName="linV" presStyleCnt="0"/>
      <dgm:spPr/>
    </dgm:pt>
    <dgm:pt modelId="{EC002767-AC68-0C46-9BB6-C517E84F4693}" type="pres">
      <dgm:prSet presAssocID="{521DE43F-43A3-E74A-BC43-C14CA0CEE9A8}" presName="spVertical1" presStyleCnt="0"/>
      <dgm:spPr/>
    </dgm:pt>
    <dgm:pt modelId="{B85E31EB-09D3-6945-94C6-84C4943E1B47}" type="pres">
      <dgm:prSet presAssocID="{521DE43F-43A3-E74A-BC43-C14CA0CEE9A8}" presName="parTx" presStyleLbl="revTx" presStyleIdx="0" presStyleCnt="1" custScaleX="82823" custScaleY="84211" custLinFactY="-6663" custLinFactNeighborX="-9780" custLinFactNeighborY="-100000">
        <dgm:presLayoutVars>
          <dgm:chMax val="0"/>
          <dgm:chPref val="0"/>
          <dgm:bulletEnabled val="1"/>
        </dgm:presLayoutVars>
      </dgm:prSet>
      <dgm:spPr/>
    </dgm:pt>
    <dgm:pt modelId="{E1E6EC56-299E-C248-9D98-8CA5EF8936B1}" type="pres">
      <dgm:prSet presAssocID="{521DE43F-43A3-E74A-BC43-C14CA0CEE9A8}" presName="spVertical2" presStyleCnt="0"/>
      <dgm:spPr/>
    </dgm:pt>
    <dgm:pt modelId="{36ACA8CD-19E6-284B-A3AE-46727DDDD6AE}" type="pres">
      <dgm:prSet presAssocID="{521DE43F-43A3-E74A-BC43-C14CA0CEE9A8}" presName="spVertical3" presStyleCnt="0"/>
      <dgm:spPr/>
    </dgm:pt>
    <dgm:pt modelId="{BF972FEE-9A55-E148-9546-302A2D650AC0}" type="pres">
      <dgm:prSet presAssocID="{1D7EC62F-9C9F-E845-A5B1-A529C9579707}" presName="padding2" presStyleCnt="0"/>
      <dgm:spPr/>
    </dgm:pt>
    <dgm:pt modelId="{DCB6F2A1-0C77-E345-B0CC-4C47A6298DBB}" type="pres">
      <dgm:prSet presAssocID="{1D7EC62F-9C9F-E845-A5B1-A529C9579707}" presName="negArrow" presStyleCnt="0"/>
      <dgm:spPr/>
    </dgm:pt>
    <dgm:pt modelId="{54D05223-4692-E746-A39B-1AC994955156}" type="pres">
      <dgm:prSet presAssocID="{1D7EC62F-9C9F-E845-A5B1-A529C9579707}" presName="backgroundArrow" presStyleLbl="node1" presStyleIdx="0" presStyleCnt="1" custLinFactX="-3861" custLinFactNeighborX="-100000" custLinFactNeighborY="-32579"/>
      <dgm:spPr/>
    </dgm:pt>
  </dgm:ptLst>
  <dgm:cxnLst>
    <dgm:cxn modelId="{58D0863E-FD85-AE40-AC08-9EEC542BCF1C}" type="presOf" srcId="{1D7EC62F-9C9F-E845-A5B1-A529C9579707}" destId="{E0CBD5CF-9F45-6E4E-A667-D0BF55674EB8}" srcOrd="0" destOrd="0" presId="urn:microsoft.com/office/officeart/2005/8/layout/hProcess3"/>
    <dgm:cxn modelId="{70F4CA66-E742-8444-BB64-3EA1F5385282}" type="presOf" srcId="{521DE43F-43A3-E74A-BC43-C14CA0CEE9A8}" destId="{B85E31EB-09D3-6945-94C6-84C4943E1B47}" srcOrd="0" destOrd="0" presId="urn:microsoft.com/office/officeart/2005/8/layout/hProcess3"/>
    <dgm:cxn modelId="{53045A72-A88D-E645-A4F9-32718D1A2A69}" srcId="{1D7EC62F-9C9F-E845-A5B1-A529C9579707}" destId="{521DE43F-43A3-E74A-BC43-C14CA0CEE9A8}" srcOrd="0" destOrd="0" parTransId="{C2C24F20-D812-1C48-8EF9-CF01CF794084}" sibTransId="{F09F6FB8-E0B1-214D-9A03-59A68A9C03D3}"/>
    <dgm:cxn modelId="{CDBC0A1B-5ED7-E047-84C9-B6CF4B8FCB18}" type="presParOf" srcId="{E0CBD5CF-9F45-6E4E-A667-D0BF55674EB8}" destId="{F9A16DDD-2489-9342-9B00-C9152A7A03FF}" srcOrd="0" destOrd="0" presId="urn:microsoft.com/office/officeart/2005/8/layout/hProcess3"/>
    <dgm:cxn modelId="{32E279F5-C35F-4F43-8A15-7F0D04515E73}" type="presParOf" srcId="{E0CBD5CF-9F45-6E4E-A667-D0BF55674EB8}" destId="{AECA0281-62C3-2F4B-8359-85AB534F8774}" srcOrd="1" destOrd="0" presId="urn:microsoft.com/office/officeart/2005/8/layout/hProcess3"/>
    <dgm:cxn modelId="{27D446E5-68DC-A048-9675-FA7A5B3DDB5D}" type="presParOf" srcId="{AECA0281-62C3-2F4B-8359-85AB534F8774}" destId="{1F02FF0A-AE7F-3844-9E94-0C3F9D4C1FA0}" srcOrd="0" destOrd="0" presId="urn:microsoft.com/office/officeart/2005/8/layout/hProcess3"/>
    <dgm:cxn modelId="{6847A547-A31D-E445-B28C-92396B32ED91}" type="presParOf" srcId="{AECA0281-62C3-2F4B-8359-85AB534F8774}" destId="{BB57C01C-6EAD-0544-ACFA-DE57C64E3626}" srcOrd="1" destOrd="0" presId="urn:microsoft.com/office/officeart/2005/8/layout/hProcess3"/>
    <dgm:cxn modelId="{A5899708-7CE5-4A49-AC26-772C5488F81E}" type="presParOf" srcId="{BB57C01C-6EAD-0544-ACFA-DE57C64E3626}" destId="{EC002767-AC68-0C46-9BB6-C517E84F4693}" srcOrd="0" destOrd="0" presId="urn:microsoft.com/office/officeart/2005/8/layout/hProcess3"/>
    <dgm:cxn modelId="{EF76B01E-7AD3-4642-AB55-787DF67CFA2C}" type="presParOf" srcId="{BB57C01C-6EAD-0544-ACFA-DE57C64E3626}" destId="{B85E31EB-09D3-6945-94C6-84C4943E1B47}" srcOrd="1" destOrd="0" presId="urn:microsoft.com/office/officeart/2005/8/layout/hProcess3"/>
    <dgm:cxn modelId="{668E8130-0698-C44F-BBD1-7DB3141F4184}" type="presParOf" srcId="{BB57C01C-6EAD-0544-ACFA-DE57C64E3626}" destId="{E1E6EC56-299E-C248-9D98-8CA5EF8936B1}" srcOrd="2" destOrd="0" presId="urn:microsoft.com/office/officeart/2005/8/layout/hProcess3"/>
    <dgm:cxn modelId="{72488B8B-EFC4-E84B-BBBF-9B453CB1C31B}" type="presParOf" srcId="{BB57C01C-6EAD-0544-ACFA-DE57C64E3626}" destId="{36ACA8CD-19E6-284B-A3AE-46727DDDD6AE}" srcOrd="3" destOrd="0" presId="urn:microsoft.com/office/officeart/2005/8/layout/hProcess3"/>
    <dgm:cxn modelId="{4DD486BC-1F95-A543-8689-052E913D9D64}" type="presParOf" srcId="{AECA0281-62C3-2F4B-8359-85AB534F8774}" destId="{BF972FEE-9A55-E148-9546-302A2D650AC0}" srcOrd="2" destOrd="0" presId="urn:microsoft.com/office/officeart/2005/8/layout/hProcess3"/>
    <dgm:cxn modelId="{3404F753-BC97-6341-BA0E-94EC6B78B031}" type="presParOf" srcId="{AECA0281-62C3-2F4B-8359-85AB534F8774}" destId="{DCB6F2A1-0C77-E345-B0CC-4C47A6298DBB}" srcOrd="3" destOrd="0" presId="urn:microsoft.com/office/officeart/2005/8/layout/hProcess3"/>
    <dgm:cxn modelId="{452202AB-F86B-CF44-84FE-9CBF5206C66D}" type="presParOf" srcId="{AECA0281-62C3-2F4B-8359-85AB534F8774}" destId="{54D05223-4692-E746-A39B-1AC994955156}" srcOrd="4" destOrd="0" presId="urn:microsoft.com/office/officeart/2005/8/layout/h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D05223-4692-E746-A39B-1AC994955156}">
      <dsp:nvSpPr>
        <dsp:cNvPr id="0" name=""/>
        <dsp:cNvSpPr/>
      </dsp:nvSpPr>
      <dsp:spPr>
        <a:xfrm>
          <a:off x="0" y="28367"/>
          <a:ext cx="2794724" cy="2016000"/>
        </a:xfrm>
        <a:prstGeom prst="rightArrow">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5E31EB-09D3-6945-94C6-84C4943E1B47}">
      <dsp:nvSpPr>
        <dsp:cNvPr id="0" name=""/>
        <dsp:cNvSpPr/>
      </dsp:nvSpPr>
      <dsp:spPr>
        <a:xfrm>
          <a:off x="198150" y="617996"/>
          <a:ext cx="1896496" cy="8488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43840" rIns="0" bIns="243840" numCol="1" spcCol="1270" anchor="ctr" anchorCtr="0">
          <a:noAutofit/>
        </a:bodyPr>
        <a:lstStyle/>
        <a:p>
          <a:pPr marL="0" lvl="0" indent="0" algn="ctr" defTabSz="1066800">
            <a:lnSpc>
              <a:spcPct val="90000"/>
            </a:lnSpc>
            <a:spcBef>
              <a:spcPct val="0"/>
            </a:spcBef>
            <a:spcAft>
              <a:spcPct val="35000"/>
            </a:spcAft>
            <a:buNone/>
          </a:pPr>
          <a:r>
            <a:rPr lang="en-GB" sz="2400" kern="1200" dirty="0"/>
            <a:t>CRS example</a:t>
          </a:r>
        </a:p>
      </dsp:txBody>
      <dsp:txXfrm>
        <a:off x="198150" y="617996"/>
        <a:ext cx="1896496" cy="84884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3">
  <dgm:title val=""/>
  <dgm:desc val=""/>
  <dgm:catLst>
    <dgm:cat type="process" pri="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chOrder="t">
    <dgm:varLst>
      <dgm:dir/>
      <dgm:animLvl val="lvl"/>
      <dgm:resizeHandles val="exact"/>
    </dgm:varLst>
    <dgm:alg type="composite"/>
    <dgm:shape xmlns:r="http://schemas.openxmlformats.org/officeDocument/2006/relationships" r:blip="">
      <dgm:adjLst/>
    </dgm:shape>
    <dgm:presOf/>
    <dgm:constrLst>
      <dgm:constr type="w" for="ch" forName="dummy" refType="w"/>
      <dgm:constr type="h" for="ch" forName="dummy" refType="h"/>
      <dgm:constr type="h" for="ch" forName="dummy" refType="w" refFor="ch" refForName="dummy" op="lte" fact="0.4"/>
      <dgm:constr type="ctrX" for="ch" forName="dummy" refType="w" fact="0.5"/>
      <dgm:constr type="ctrY" for="ch" forName="dummy" refType="h" fact="0.5"/>
      <dgm:constr type="w" for="ch" forName="linH" refType="w"/>
      <dgm:constr type="h" for="ch" forName="linH" refType="h"/>
      <dgm:constr type="ctrX" for="ch" forName="linH" refType="w" fact="0.5"/>
      <dgm:constr type="ctrY" for="ch" forName="linH" refType="h" fact="0.5"/>
      <dgm:constr type="userP" for="ch" forName="linH" refType="h" refFor="ch" refForName="dummy" fact="0.25"/>
      <dgm:constr type="userT" for="des" forName="parTx" refType="w" refFor="ch" refForName="dummy" fact="0.2"/>
    </dgm:constrLst>
    <dgm:ruleLst/>
    <dgm:layoutNode name="dummy">
      <dgm:alg type="sp"/>
      <dgm:shape xmlns:r="http://schemas.openxmlformats.org/officeDocument/2006/relationships" r:blip="">
        <dgm:adjLst/>
      </dgm:shape>
      <dgm:presOf/>
      <dgm:constrLst/>
      <dgm:ruleLst/>
    </dgm:layoutNode>
    <dgm:layoutNode name="linH">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primFontSz" for="des" forName="parTx" val="65"/>
        <dgm:constr type="primFontSz" for="des" forName="desTx" refType="primFontSz" refFor="des" refForName="parTx" op="equ"/>
        <dgm:constr type="h" for="des" forName="parTx" refType="primFontSz" refFor="des" refForName="parTx"/>
        <dgm:constr type="h" for="des" forName="desTx" refType="primFontSz" refFor="des" refForName="parTx" fact="0.5"/>
        <dgm:constr type="h" for="des" forName="parTx" op="equ"/>
        <dgm:constr type="h" for="des" forName="desTx" op="equ"/>
        <dgm:constr type="h" for="ch" forName="backgroundArrow" refType="primFontSz" refFor="des" refForName="parTx" fact="2"/>
        <dgm:constr type="h" for="ch" forName="backgroundArrow" refType="h" refFor="des" refForName="parTx" op="lte" fact="2"/>
        <dgm:constr type="h" for="ch" forName="backgroundArrow" refType="h" refFor="des" refForName="parTx" op="gte" fact="2"/>
        <dgm:constr type="h" for="des" forName="spVertical1" refType="primFontSz" refFor="des" refForName="parTx" fact="0.5"/>
        <dgm:constr type="h" for="des" forName="spVertical1" refType="h" refFor="des" refForName="parTx" op="lte" fact="0.5"/>
        <dgm:constr type="h" for="des" forName="spVertical1" refType="h" refFor="des" refForName="parTx" op="gte" fact="0.5"/>
        <dgm:constr type="h" for="des" forName="spVertical2" refType="primFontSz" refFor="des" refForName="parTx" fact="0.5"/>
        <dgm:constr type="h" for="des" forName="spVertical2" refType="h" refFor="des" refForName="parTx" op="lte" fact="0.5"/>
        <dgm:constr type="h" for="des" forName="spVertical2" refType="h" refFor="des" refForName="parTx" op="gte" fact="0.5"/>
        <dgm:constr type="h" for="des" forName="spVertical3" refType="primFontSz" refFor="des" refForName="parTx" fact="-0.4"/>
        <dgm:constr type="h" for="des" forName="spVertical3" refType="h" refFor="des" refForName="parTx" op="lte" fact="-0.4"/>
        <dgm:constr type="h" for="des" forName="spVertical3" refType="h" refFor="des" refForName="parTx" op="gte" fact="-0.4"/>
        <dgm:constr type="w" for="ch" forName="backgroundArrow" refType="w"/>
        <dgm:constr type="w" for="ch" forName="negArrow" refType="w" fact="-1"/>
        <dgm:constr type="w" for="ch" forName="linV" refType="w"/>
        <dgm:constr type="w" for="ch" forName="space" refType="w" refFor="ch" refForName="linV" fact="0.2"/>
        <dgm:constr type="w" for="ch" forName="padding1" refType="w" fact="0.08"/>
        <dgm:constr type="userP"/>
        <dgm:constr type="w" for="ch" forName="padding2" refType="userP"/>
      </dgm:constrLst>
      <dgm:ruleLst>
        <dgm:rule type="w" for="ch" forName="linV" val="0" fact="NaN" max="NaN"/>
        <dgm:rule type="primFontSz" for="des" forName="parTx" val="5" fact="NaN" max="NaN"/>
      </dgm:ruleLst>
      <dgm:layoutNode name="padding1">
        <dgm:alg type="sp"/>
        <dgm:shape xmlns:r="http://schemas.openxmlformats.org/officeDocument/2006/relationships" r:blip="">
          <dgm:adjLst/>
        </dgm:shape>
        <dgm:presOf/>
        <dgm:constrLst/>
        <dgm:ruleLst/>
      </dgm:layoutNode>
      <dgm:forEach name="Name4" axis="ch" ptType="node">
        <dgm:layoutNode name="linV">
          <dgm:alg type="lin">
            <dgm:param type="linDir" val="fromT"/>
          </dgm:alg>
          <dgm:shape xmlns:r="http://schemas.openxmlformats.org/officeDocument/2006/relationships" r:blip="">
            <dgm:adjLst/>
          </dgm:shape>
          <dgm:presOf/>
          <dgm:constrLst>
            <dgm:constr type="w" for="ch" forName="spVertical1" refType="w"/>
            <dgm:constr type="w" for="ch" forName="parTx" refType="w"/>
            <dgm:constr type="w" for="ch" forName="spVertical2" refType="w"/>
            <dgm:constr type="w" for="ch" forName="spVertical3" refType="w"/>
            <dgm:constr type="w" for="ch" forName="desTx" refType="w"/>
          </dgm:constrLst>
          <dgm:ruleLst/>
          <dgm:layoutNode name="spVertical1">
            <dgm:alg type="sp"/>
            <dgm:shape xmlns:r="http://schemas.openxmlformats.org/officeDocument/2006/relationships" r:blip="">
              <dgm:adjLst/>
            </dgm:shape>
            <dgm:presOf/>
            <dgm:constrLst/>
            <dgm:ruleLst/>
          </dgm:layoutNode>
          <dgm:layoutNode name="parTx" styleLbl="revTx">
            <dgm:varLst>
              <dgm:chMax val="0"/>
              <dgm:chPref val="0"/>
              <dgm:bulletEnabled val="1"/>
            </dgm:varLst>
            <dgm:choose name="Name5">
              <dgm:if name="Name6" axis="root des" ptType="all node" func="maxDepth" op="gt" val="1">
                <dgm:alg type="tx">
                  <dgm:param type="parTxLTRAlign" val="l"/>
                  <dgm:param type="parTxRTLAlign" val="r"/>
                </dgm:alg>
              </dgm:if>
              <dgm:else name="Name7">
                <dgm:alg type="tx">
                  <dgm:param type="parTxLTRAlign" val="ctr"/>
                  <dgm:param type="parTxRTLAlign" val="ctr"/>
                </dgm:alg>
              </dgm:else>
            </dgm:choose>
            <dgm:shape xmlns:r="http://schemas.openxmlformats.org/officeDocument/2006/relationships" type="rect" r:blip="">
              <dgm:adjLst/>
            </dgm:shape>
            <dgm:presOf axis="self" ptType="node"/>
            <dgm:choose name="Name8">
              <dgm:if name="Name9" func="var" arg="dir" op="equ" val="norm">
                <dgm:constrLst>
                  <dgm:constr type="userT"/>
                  <dgm:constr type="h" refType="userT" op="lte"/>
                  <dgm:constr type="tMarg" refType="primFontSz" fact="0.8"/>
                  <dgm:constr type="bMarg" refType="tMarg"/>
                  <dgm:constr type="lMarg"/>
                  <dgm:constr type="rMarg"/>
                </dgm:constrLst>
              </dgm:if>
              <dgm:else name="Name10">
                <dgm:constrLst>
                  <dgm:constr type="userT"/>
                  <dgm:constr type="h" refType="userT" op="lte"/>
                  <dgm:constr type="tMarg" refType="primFontSz" fact="0.8"/>
                  <dgm:constr type="bMarg" refType="tMarg"/>
                  <dgm:constr type="lMarg"/>
                  <dgm:constr type="rMarg"/>
                </dgm:constrLst>
              </dgm:else>
            </dgm:choose>
            <dgm:ruleLst>
              <dgm:rule type="h" val="INF" fact="NaN" max="NaN"/>
            </dgm:ruleLst>
          </dgm:layoutNode>
          <dgm:layoutNode name="spVertical2">
            <dgm:alg type="sp"/>
            <dgm:shape xmlns:r="http://schemas.openxmlformats.org/officeDocument/2006/relationships" r:blip="">
              <dgm:adjLst/>
            </dgm:shape>
            <dgm:presOf/>
            <dgm:constrLst/>
            <dgm:ruleLst/>
          </dgm:layoutNode>
          <dgm:layoutNode name="spVertical3">
            <dgm:alg type="sp"/>
            <dgm:shape xmlns:r="http://schemas.openxmlformats.org/officeDocument/2006/relationships" r:blip="">
              <dgm:adjLst/>
            </dgm:shape>
            <dgm:presOf/>
            <dgm:constrLst/>
            <dgm:ruleLst/>
          </dgm:layoutNode>
          <dgm:choose name="Name11">
            <dgm:if name="Name12" axis="ch" ptType="node" func="cnt" op="gte" val="1">
              <dgm:layoutNode name="desTx" styleLbl="revTx">
                <dgm:varLst>
                  <dgm:bulletEnabled val="1"/>
                </dgm:varLst>
                <dgm:alg type="tx">
                  <dgm:param type="stBulletLvl" val="1"/>
                </dgm:alg>
                <dgm:shape xmlns:r="http://schemas.openxmlformats.org/officeDocument/2006/relationships" type="rect" r:blip="">
                  <dgm:adjLst/>
                </dgm:shape>
                <dgm:presOf axis="des" ptType="node"/>
                <dgm:constrLst>
                  <dgm:constr type="tMarg"/>
                  <dgm:constr type="bMarg"/>
                  <dgm:constr type="rMarg"/>
                  <dgm:constr type="lMarg"/>
                </dgm:constrLst>
                <dgm:ruleLst>
                  <dgm:rule type="h" val="INF" fact="NaN" max="NaN"/>
                </dgm:ruleLst>
              </dgm:layoutNode>
            </dgm:if>
            <dgm:else name="Name13"/>
          </dgm:choose>
        </dgm:layoutNod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name="padding2">
        <dgm:alg type="sp"/>
        <dgm:shape xmlns:r="http://schemas.openxmlformats.org/officeDocument/2006/relationships" r:blip="">
          <dgm:adjLst/>
        </dgm:shape>
        <dgm:presOf/>
        <dgm:constrLst/>
        <dgm:ruleLst/>
      </dgm:layoutNode>
      <dgm:layoutNode name="negArrow">
        <dgm:alg type="sp"/>
        <dgm:shape xmlns:r="http://schemas.openxmlformats.org/officeDocument/2006/relationships" r:blip="">
          <dgm:adjLst/>
        </dgm:shape>
        <dgm:presOf/>
        <dgm:constrLst/>
        <dgm:ruleLst/>
      </dgm:layoutNode>
      <dgm:layoutNode name="backgroundArrow" styleLbl="node1">
        <dgm:alg type="sp"/>
        <dgm:choose name="Name15">
          <dgm:if name="Name16" func="var" arg="dir" op="equ" val="norm">
            <dgm:shape xmlns:r="http://schemas.openxmlformats.org/officeDocument/2006/relationships" type="rightArrow" r:blip="">
              <dgm:adjLst/>
            </dgm:shape>
          </dgm:if>
          <dgm:else name="Name17">
            <dgm:shape xmlns:r="http://schemas.openxmlformats.org/officeDocument/2006/relationships" type="leftArrow" r:blip="">
              <dgm:adjLst/>
            </dgm:shape>
          </dgm:else>
        </dgm:choose>
        <dgm:presOf/>
        <dgm:constrLst/>
        <dgm:ruleLst/>
      </dgm:layoutNod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
</file>

<file path=ppt/media/image20.png>
</file>

<file path=ppt/media/image21.png>
</file>

<file path=ppt/media/image22.png>
</file>

<file path=ppt/media/image23.jpg>
</file>

<file path=ppt/media/image24.jpg>
</file>

<file path=ppt/media/image25.png>
</file>

<file path=ppt/media/image26.jp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466737-DDB7-4CD2-90C8-D34B693ABFC6}" type="datetimeFigureOut">
              <a:rPr lang="en-GB" smtClean="0"/>
              <a:t>08/03/2023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C483B4-3436-4ECD-AD62-BABBF8E6B354}" type="slidenum">
              <a:rPr lang="en-GB" smtClean="0"/>
              <a:t>‹#›</a:t>
            </a:fld>
            <a:endParaRPr lang="en-GB"/>
          </a:p>
        </p:txBody>
      </p:sp>
    </p:spTree>
    <p:extLst>
      <p:ext uri="{BB962C8B-B14F-4D97-AF65-F5344CB8AC3E}">
        <p14:creationId xmlns:p14="http://schemas.microsoft.com/office/powerpoint/2010/main" val="3646266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1</a:t>
            </a:fld>
            <a:endParaRPr lang="en-US"/>
          </a:p>
        </p:txBody>
      </p:sp>
    </p:spTree>
    <p:extLst>
      <p:ext uri="{BB962C8B-B14F-4D97-AF65-F5344CB8AC3E}">
        <p14:creationId xmlns:p14="http://schemas.microsoft.com/office/powerpoint/2010/main" val="7288478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30</a:t>
            </a:fld>
            <a:endParaRPr lang="en-US"/>
          </a:p>
        </p:txBody>
      </p:sp>
    </p:spTree>
    <p:extLst>
      <p:ext uri="{BB962C8B-B14F-4D97-AF65-F5344CB8AC3E}">
        <p14:creationId xmlns:p14="http://schemas.microsoft.com/office/powerpoint/2010/main" val="2217794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35</a:t>
            </a:fld>
            <a:endParaRPr lang="en-US"/>
          </a:p>
        </p:txBody>
      </p:sp>
    </p:spTree>
    <p:extLst>
      <p:ext uri="{BB962C8B-B14F-4D97-AF65-F5344CB8AC3E}">
        <p14:creationId xmlns:p14="http://schemas.microsoft.com/office/powerpoint/2010/main" val="42583093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4C4C4C"/>
                </a:solidFill>
                <a:effectLst/>
                <a:latin typeface="Avenir Next W01"/>
              </a:rPr>
              <a:t>A geographic coordinate system (GCS) is a reference framework that defines the locations of features on a model of the earth. It’s shaped like a globe—spherical. Its units are angular, usually degrees.</a:t>
            </a:r>
          </a:p>
          <a:p>
            <a:pPr algn="l"/>
            <a:r>
              <a:rPr lang="en-US" b="0" i="0" dirty="0">
                <a:solidFill>
                  <a:srgbClr val="4C4C4C"/>
                </a:solidFill>
                <a:effectLst/>
                <a:latin typeface="Avenir Next W01"/>
              </a:rPr>
              <a:t>A projected coordinate system (PCS) is flat. It contains a GCS, but it converts that GCS into a flat surface, using math (the projection algorithm) and other parameters. Its units are linear, most commonly in meters.</a:t>
            </a:r>
          </a:p>
          <a:p>
            <a:pPr algn="l"/>
            <a:endParaRPr lang="en-US" b="0" i="0" dirty="0">
              <a:solidFill>
                <a:srgbClr val="4C4C4C"/>
              </a:solidFill>
              <a:effectLst/>
              <a:latin typeface="Avenir Next W01"/>
            </a:endParaRPr>
          </a:p>
          <a:p>
            <a:pPr algn="l"/>
            <a:r>
              <a:rPr lang="en-US" b="0" i="0" dirty="0">
                <a:solidFill>
                  <a:srgbClr val="4C4C4C"/>
                </a:solidFill>
                <a:effectLst/>
                <a:latin typeface="Avenir Next W01"/>
              </a:rPr>
              <a:t>https://www.esri.com/arcgis-blog/products/arcgis-pro/mapping/coordinate-systems-difference/#GCS </a:t>
            </a:r>
          </a:p>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36</a:t>
            </a:fld>
            <a:endParaRPr lang="en-US"/>
          </a:p>
        </p:txBody>
      </p:sp>
    </p:spTree>
    <p:extLst>
      <p:ext uri="{BB962C8B-B14F-4D97-AF65-F5344CB8AC3E}">
        <p14:creationId xmlns:p14="http://schemas.microsoft.com/office/powerpoint/2010/main" val="6675540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42</a:t>
            </a:fld>
            <a:endParaRPr lang="en-US"/>
          </a:p>
        </p:txBody>
      </p:sp>
    </p:spTree>
    <p:extLst>
      <p:ext uri="{BB962C8B-B14F-4D97-AF65-F5344CB8AC3E}">
        <p14:creationId xmlns:p14="http://schemas.microsoft.com/office/powerpoint/2010/main" val="35478923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5D74495-12D2-6A47-A762-3590D56449EA}" type="slidenum">
              <a:rPr lang="en-US" smtClean="0"/>
              <a:t>7</a:t>
            </a:fld>
            <a:endParaRPr lang="en-US"/>
          </a:p>
        </p:txBody>
      </p:sp>
    </p:spTree>
    <p:extLst>
      <p:ext uri="{BB962C8B-B14F-4D97-AF65-F5344CB8AC3E}">
        <p14:creationId xmlns:p14="http://schemas.microsoft.com/office/powerpoint/2010/main" val="1286565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15</a:t>
            </a:fld>
            <a:endParaRPr lang="en-US"/>
          </a:p>
        </p:txBody>
      </p:sp>
    </p:spTree>
    <p:extLst>
      <p:ext uri="{BB962C8B-B14F-4D97-AF65-F5344CB8AC3E}">
        <p14:creationId xmlns:p14="http://schemas.microsoft.com/office/powerpoint/2010/main" val="1825789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16</a:t>
            </a:fld>
            <a:endParaRPr lang="en-US"/>
          </a:p>
        </p:txBody>
      </p:sp>
    </p:spTree>
    <p:extLst>
      <p:ext uri="{BB962C8B-B14F-4D97-AF65-F5344CB8AC3E}">
        <p14:creationId xmlns:p14="http://schemas.microsoft.com/office/powerpoint/2010/main" val="564472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17</a:t>
            </a:fld>
            <a:endParaRPr lang="en-US"/>
          </a:p>
        </p:txBody>
      </p:sp>
    </p:spTree>
    <p:extLst>
      <p:ext uri="{BB962C8B-B14F-4D97-AF65-F5344CB8AC3E}">
        <p14:creationId xmlns:p14="http://schemas.microsoft.com/office/powerpoint/2010/main" val="1287497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18</a:t>
            </a:fld>
            <a:endParaRPr lang="en-US"/>
          </a:p>
        </p:txBody>
      </p:sp>
    </p:spTree>
    <p:extLst>
      <p:ext uri="{BB962C8B-B14F-4D97-AF65-F5344CB8AC3E}">
        <p14:creationId xmlns:p14="http://schemas.microsoft.com/office/powerpoint/2010/main" val="1197593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19</a:t>
            </a:fld>
            <a:endParaRPr lang="en-US"/>
          </a:p>
        </p:txBody>
      </p:sp>
    </p:spTree>
    <p:extLst>
      <p:ext uri="{BB962C8B-B14F-4D97-AF65-F5344CB8AC3E}">
        <p14:creationId xmlns:p14="http://schemas.microsoft.com/office/powerpoint/2010/main" val="35734060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25</a:t>
            </a:fld>
            <a:endParaRPr lang="en-US"/>
          </a:p>
        </p:txBody>
      </p:sp>
    </p:spTree>
    <p:extLst>
      <p:ext uri="{BB962C8B-B14F-4D97-AF65-F5344CB8AC3E}">
        <p14:creationId xmlns:p14="http://schemas.microsoft.com/office/powerpoint/2010/main" val="39010267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D74495-12D2-6A47-A762-3590D56449EA}" type="slidenum">
              <a:rPr lang="en-US" smtClean="0"/>
              <a:t>27</a:t>
            </a:fld>
            <a:endParaRPr lang="en-US"/>
          </a:p>
        </p:txBody>
      </p:sp>
    </p:spTree>
    <p:extLst>
      <p:ext uri="{BB962C8B-B14F-4D97-AF65-F5344CB8AC3E}">
        <p14:creationId xmlns:p14="http://schemas.microsoft.com/office/powerpoint/2010/main" val="660703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DBC32-47CD-CED6-E496-F5AA3DC7C6A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5D5B6AA-4D67-A20C-7503-AC79BABB6A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9B0A696-1212-C1A2-E5DA-FEBC8FC86DD3}"/>
              </a:ext>
            </a:extLst>
          </p:cNvPr>
          <p:cNvSpPr>
            <a:spLocks noGrp="1"/>
          </p:cNvSpPr>
          <p:nvPr>
            <p:ph type="dt" sz="half" idx="10"/>
          </p:nvPr>
        </p:nvSpPr>
        <p:spPr/>
        <p:txBody>
          <a:bodyPr/>
          <a:lstStyle/>
          <a:p>
            <a:fld id="{BB5CF28D-EE76-4C0C-BBE0-E6D1637E887F}" type="datetimeFigureOut">
              <a:rPr lang="en-GB" smtClean="0"/>
              <a:t>08/03/2023</a:t>
            </a:fld>
            <a:endParaRPr lang="en-GB"/>
          </a:p>
        </p:txBody>
      </p:sp>
      <p:sp>
        <p:nvSpPr>
          <p:cNvPr id="5" name="Footer Placeholder 4">
            <a:extLst>
              <a:ext uri="{FF2B5EF4-FFF2-40B4-BE49-F238E27FC236}">
                <a16:creationId xmlns:a16="http://schemas.microsoft.com/office/drawing/2014/main" id="{A7CFE29D-256F-D700-CCE5-A4181196F4D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A10E30E-0990-8F1B-313B-2030103874B1}"/>
              </a:ext>
            </a:extLst>
          </p:cNvPr>
          <p:cNvSpPr>
            <a:spLocks noGrp="1"/>
          </p:cNvSpPr>
          <p:nvPr>
            <p:ph type="sldNum" sz="quarter" idx="12"/>
          </p:nvPr>
        </p:nvSpPr>
        <p:spPr/>
        <p:txBody>
          <a:bodyPr/>
          <a:lstStyle/>
          <a:p>
            <a:fld id="{3BE4EDE2-9A51-4F7A-AE20-671CE5666BB3}" type="slidenum">
              <a:rPr lang="en-GB" smtClean="0"/>
              <a:t>‹#›</a:t>
            </a:fld>
            <a:endParaRPr lang="en-GB"/>
          </a:p>
        </p:txBody>
      </p:sp>
    </p:spTree>
    <p:extLst>
      <p:ext uri="{BB962C8B-B14F-4D97-AF65-F5344CB8AC3E}">
        <p14:creationId xmlns:p14="http://schemas.microsoft.com/office/powerpoint/2010/main" val="23995070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ACF4A-4AC2-293C-D2CC-B0E030169359}"/>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CFDEEC7-4C27-7E8B-1F9E-31080558FB2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33D88DE-ED87-A93C-4004-78554A814A8B}"/>
              </a:ext>
            </a:extLst>
          </p:cNvPr>
          <p:cNvSpPr>
            <a:spLocks noGrp="1"/>
          </p:cNvSpPr>
          <p:nvPr>
            <p:ph type="dt" sz="half" idx="10"/>
          </p:nvPr>
        </p:nvSpPr>
        <p:spPr/>
        <p:txBody>
          <a:bodyPr/>
          <a:lstStyle/>
          <a:p>
            <a:fld id="{BB5CF28D-EE76-4C0C-BBE0-E6D1637E887F}" type="datetimeFigureOut">
              <a:rPr lang="en-GB" smtClean="0"/>
              <a:t>08/03/2023</a:t>
            </a:fld>
            <a:endParaRPr lang="en-GB"/>
          </a:p>
        </p:txBody>
      </p:sp>
      <p:sp>
        <p:nvSpPr>
          <p:cNvPr id="5" name="Footer Placeholder 4">
            <a:extLst>
              <a:ext uri="{FF2B5EF4-FFF2-40B4-BE49-F238E27FC236}">
                <a16:creationId xmlns:a16="http://schemas.microsoft.com/office/drawing/2014/main" id="{0342D684-6FE5-D63E-347C-AD9C4A12B23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FA3D801-B67D-A221-862C-8CA39968EA4B}"/>
              </a:ext>
            </a:extLst>
          </p:cNvPr>
          <p:cNvSpPr>
            <a:spLocks noGrp="1"/>
          </p:cNvSpPr>
          <p:nvPr>
            <p:ph type="sldNum" sz="quarter" idx="12"/>
          </p:nvPr>
        </p:nvSpPr>
        <p:spPr/>
        <p:txBody>
          <a:bodyPr/>
          <a:lstStyle/>
          <a:p>
            <a:fld id="{3BE4EDE2-9A51-4F7A-AE20-671CE5666BB3}" type="slidenum">
              <a:rPr lang="en-GB" smtClean="0"/>
              <a:t>‹#›</a:t>
            </a:fld>
            <a:endParaRPr lang="en-GB"/>
          </a:p>
        </p:txBody>
      </p:sp>
    </p:spTree>
    <p:extLst>
      <p:ext uri="{BB962C8B-B14F-4D97-AF65-F5344CB8AC3E}">
        <p14:creationId xmlns:p14="http://schemas.microsoft.com/office/powerpoint/2010/main" val="4254966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55EB148-DEA3-3F82-7356-4EF39EE6ADF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E50748A-93FD-27EA-0FBE-205B478F42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27BD3C9-BCBF-8A20-2069-E5A831C5D541}"/>
              </a:ext>
            </a:extLst>
          </p:cNvPr>
          <p:cNvSpPr>
            <a:spLocks noGrp="1"/>
          </p:cNvSpPr>
          <p:nvPr>
            <p:ph type="dt" sz="half" idx="10"/>
          </p:nvPr>
        </p:nvSpPr>
        <p:spPr/>
        <p:txBody>
          <a:bodyPr/>
          <a:lstStyle/>
          <a:p>
            <a:fld id="{BB5CF28D-EE76-4C0C-BBE0-E6D1637E887F}" type="datetimeFigureOut">
              <a:rPr lang="en-GB" smtClean="0"/>
              <a:t>08/03/2023</a:t>
            </a:fld>
            <a:endParaRPr lang="en-GB"/>
          </a:p>
        </p:txBody>
      </p:sp>
      <p:sp>
        <p:nvSpPr>
          <p:cNvPr id="5" name="Footer Placeholder 4">
            <a:extLst>
              <a:ext uri="{FF2B5EF4-FFF2-40B4-BE49-F238E27FC236}">
                <a16:creationId xmlns:a16="http://schemas.microsoft.com/office/drawing/2014/main" id="{0DA6A675-A055-4C87-ADD2-109EBF72FE0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81AC729-19C1-E6A0-BDAA-3C3D51B213F8}"/>
              </a:ext>
            </a:extLst>
          </p:cNvPr>
          <p:cNvSpPr>
            <a:spLocks noGrp="1"/>
          </p:cNvSpPr>
          <p:nvPr>
            <p:ph type="sldNum" sz="quarter" idx="12"/>
          </p:nvPr>
        </p:nvSpPr>
        <p:spPr/>
        <p:txBody>
          <a:bodyPr/>
          <a:lstStyle/>
          <a:p>
            <a:fld id="{3BE4EDE2-9A51-4F7A-AE20-671CE5666BB3}" type="slidenum">
              <a:rPr lang="en-GB" smtClean="0"/>
              <a:t>‹#›</a:t>
            </a:fld>
            <a:endParaRPr lang="en-GB"/>
          </a:p>
        </p:txBody>
      </p:sp>
    </p:spTree>
    <p:extLst>
      <p:ext uri="{BB962C8B-B14F-4D97-AF65-F5344CB8AC3E}">
        <p14:creationId xmlns:p14="http://schemas.microsoft.com/office/powerpoint/2010/main" val="23554532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ver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15FFB9A-F3F6-8946-9ABA-98B8C06C07F5}"/>
              </a:ext>
            </a:extLst>
          </p:cNvPr>
          <p:cNvSpPr>
            <a:spLocks noGrp="1"/>
          </p:cNvSpPr>
          <p:nvPr>
            <p:ph type="title" hasCustomPrompt="1"/>
          </p:nvPr>
        </p:nvSpPr>
        <p:spPr>
          <a:xfrm>
            <a:off x="831851" y="1209040"/>
            <a:ext cx="5264150" cy="2578867"/>
          </a:xfrm>
        </p:spPr>
        <p:txBody>
          <a:bodyPr anchor="b">
            <a:normAutofit/>
          </a:bodyPr>
          <a:lstStyle>
            <a:lvl1pPr>
              <a:defRPr sz="4400">
                <a:solidFill>
                  <a:schemeClr val="tx1"/>
                </a:solidFill>
              </a:defRPr>
            </a:lvl1pPr>
          </a:lstStyle>
          <a:p>
            <a:r>
              <a:rPr lang="en-GB" dirty="0"/>
              <a:t>Click to edit Master title style w/ image</a:t>
            </a:r>
            <a:endParaRPr lang="en-US" dirty="0"/>
          </a:p>
        </p:txBody>
      </p:sp>
      <p:sp>
        <p:nvSpPr>
          <p:cNvPr id="8" name="Text Placeholder 2">
            <a:extLst>
              <a:ext uri="{FF2B5EF4-FFF2-40B4-BE49-F238E27FC236}">
                <a16:creationId xmlns:a16="http://schemas.microsoft.com/office/drawing/2014/main" id="{5333B02D-6238-4843-B9D5-1E272AAC556A}"/>
              </a:ext>
            </a:extLst>
          </p:cNvPr>
          <p:cNvSpPr>
            <a:spLocks noGrp="1"/>
          </p:cNvSpPr>
          <p:nvPr>
            <p:ph type="body" idx="1"/>
          </p:nvPr>
        </p:nvSpPr>
        <p:spPr>
          <a:xfrm>
            <a:off x="831851" y="3814895"/>
            <a:ext cx="526415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14" name="Logo" descr="UK Data Service logo">
            <a:extLst>
              <a:ext uri="{FF2B5EF4-FFF2-40B4-BE49-F238E27FC236}">
                <a16:creationId xmlns:a16="http://schemas.microsoft.com/office/drawing/2014/main" id="{76C60B7B-315C-B548-A043-C196F7D38CB3}"/>
              </a:ext>
            </a:extLst>
          </p:cNvPr>
          <p:cNvPicPr>
            <a:picLocks noChangeAspect="1"/>
          </p:cNvPicPr>
          <p:nvPr userDrawn="1"/>
        </p:nvPicPr>
        <p:blipFill>
          <a:blip r:embed="rId2"/>
          <a:stretch>
            <a:fillRect/>
          </a:stretch>
        </p:blipFill>
        <p:spPr>
          <a:xfrm>
            <a:off x="599440" y="182880"/>
            <a:ext cx="3101521" cy="1059831"/>
          </a:xfrm>
          <a:prstGeom prst="rect">
            <a:avLst/>
          </a:prstGeom>
        </p:spPr>
      </p:pic>
      <p:sp>
        <p:nvSpPr>
          <p:cNvPr id="13" name="Picture Placeholder 2" descr="[Image description to go here]">
            <a:extLst>
              <a:ext uri="{FF2B5EF4-FFF2-40B4-BE49-F238E27FC236}">
                <a16:creationId xmlns:a16="http://schemas.microsoft.com/office/drawing/2014/main" id="{3C9C5F8A-2236-FE4B-91BF-E087092BF608}"/>
              </a:ext>
            </a:extLst>
          </p:cNvPr>
          <p:cNvSpPr>
            <a:spLocks noGrp="1"/>
          </p:cNvSpPr>
          <p:nvPr>
            <p:ph type="pic" idx="13" hasCustomPrompt="1"/>
          </p:nvPr>
        </p:nvSpPr>
        <p:spPr>
          <a:xfrm>
            <a:off x="8077200" y="1"/>
            <a:ext cx="4114800" cy="6857999"/>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Place black and white image for generic/service content or </a:t>
            </a:r>
            <a:r>
              <a:rPr lang="en-US" dirty="0" err="1"/>
              <a:t>colour</a:t>
            </a:r>
            <a:r>
              <a:rPr lang="en-US" dirty="0"/>
              <a:t> image for ‘impact’ content.</a:t>
            </a:r>
          </a:p>
        </p:txBody>
      </p:sp>
      <p:sp>
        <p:nvSpPr>
          <p:cNvPr id="12" name="Picture Placeholder 2">
            <a:extLst>
              <a:ext uri="{FF2B5EF4-FFF2-40B4-BE49-F238E27FC236}">
                <a16:creationId xmlns:a16="http://schemas.microsoft.com/office/drawing/2014/main" id="{F2791F5A-39D3-DC4F-AA9D-8EF80ABB167C}"/>
              </a:ext>
              <a:ext uri="{C183D7F6-B498-43B3-948B-1728B52AA6E4}">
                <adec:decorative xmlns:adec="http://schemas.microsoft.com/office/drawing/2017/decorative" val="1"/>
              </a:ext>
            </a:extLst>
          </p:cNvPr>
          <p:cNvSpPr>
            <a:spLocks noGrp="1"/>
          </p:cNvSpPr>
          <p:nvPr>
            <p:ph type="pic" idx="14" hasCustomPrompt="1"/>
          </p:nvPr>
        </p:nvSpPr>
        <p:spPr>
          <a:xfrm>
            <a:off x="6213474" y="2388526"/>
            <a:ext cx="3727451" cy="285273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Place hex graphic here to overlay black and white image.</a:t>
            </a:r>
          </a:p>
        </p:txBody>
      </p:sp>
      <p:pic>
        <p:nvPicPr>
          <p:cNvPr id="10" name="Picture 9" descr="UKRI Economic and Social Research Council logo">
            <a:extLst>
              <a:ext uri="{FF2B5EF4-FFF2-40B4-BE49-F238E27FC236}">
                <a16:creationId xmlns:a16="http://schemas.microsoft.com/office/drawing/2014/main" id="{B406835A-EC17-A04A-BE37-2B9F3923BD3C}"/>
              </a:ext>
            </a:extLst>
          </p:cNvPr>
          <p:cNvPicPr>
            <a:picLocks noChangeAspect="1"/>
          </p:cNvPicPr>
          <p:nvPr userDrawn="1"/>
        </p:nvPicPr>
        <p:blipFill>
          <a:blip r:embed="rId3"/>
          <a:stretch>
            <a:fillRect/>
          </a:stretch>
        </p:blipFill>
        <p:spPr>
          <a:xfrm>
            <a:off x="831851" y="5527040"/>
            <a:ext cx="2210353" cy="560520"/>
          </a:xfrm>
          <a:prstGeom prst="rect">
            <a:avLst/>
          </a:prstGeom>
        </p:spPr>
      </p:pic>
      <p:sp>
        <p:nvSpPr>
          <p:cNvPr id="4" name="Date Placeholder 3">
            <a:extLst>
              <a:ext uri="{FF2B5EF4-FFF2-40B4-BE49-F238E27FC236}">
                <a16:creationId xmlns:a16="http://schemas.microsoft.com/office/drawing/2014/main" id="{7EDFE899-5F81-544E-A915-E6320293E09D}"/>
              </a:ext>
            </a:extLst>
          </p:cNvPr>
          <p:cNvSpPr>
            <a:spLocks noGrp="1"/>
          </p:cNvSpPr>
          <p:nvPr>
            <p:ph type="dt" sz="half" idx="10"/>
          </p:nvPr>
        </p:nvSpPr>
        <p:spPr/>
        <p:txBody>
          <a:bodyPr/>
          <a:lstStyle/>
          <a:p>
            <a:fld id="{7AB3EE13-5FCB-9C42-A93B-39A2047ADC20}" type="datetime1">
              <a:rPr lang="en-GB" smtClean="0"/>
              <a:t>08/03/2023</a:t>
            </a:fld>
            <a:endParaRPr lang="en-US" dirty="0"/>
          </a:p>
        </p:txBody>
      </p:sp>
      <p:sp>
        <p:nvSpPr>
          <p:cNvPr id="5" name="Footer Placeholder 4">
            <a:extLst>
              <a:ext uri="{FF2B5EF4-FFF2-40B4-BE49-F238E27FC236}">
                <a16:creationId xmlns:a16="http://schemas.microsoft.com/office/drawing/2014/main" id="{2FB821E7-45D7-F74F-B564-964148DA00E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9A7D14-C32E-2C42-98CD-EAC78D9BD1FA}"/>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1199737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Two Content">
    <p:spTree>
      <p:nvGrpSpPr>
        <p:cNvPr id="1" name=""/>
        <p:cNvGrpSpPr/>
        <p:nvPr/>
      </p:nvGrpSpPr>
      <p:grpSpPr>
        <a:xfrm>
          <a:off x="0" y="0"/>
          <a:ext cx="0" cy="0"/>
          <a:chOff x="0" y="0"/>
          <a:chExt cx="0" cy="0"/>
        </a:xfrm>
      </p:grpSpPr>
      <p:pic>
        <p:nvPicPr>
          <p:cNvPr id="13" name="Picture 12" descr="&quot; &quot;">
            <a:extLst>
              <a:ext uri="{FF2B5EF4-FFF2-40B4-BE49-F238E27FC236}">
                <a16:creationId xmlns:a16="http://schemas.microsoft.com/office/drawing/2014/main" id="{130685FF-8861-7240-BA53-FA31C6C9C27B}"/>
              </a:ext>
            </a:extLst>
          </p:cNvPr>
          <p:cNvPicPr>
            <a:picLocks noChangeAspect="1"/>
          </p:cNvPicPr>
          <p:nvPr userDrawn="1"/>
        </p:nvPicPr>
        <p:blipFill>
          <a:blip r:embed="rId2"/>
          <a:stretch>
            <a:fillRect/>
          </a:stretch>
        </p:blipFill>
        <p:spPr>
          <a:xfrm>
            <a:off x="8610600" y="3099873"/>
            <a:ext cx="3594462" cy="3594462"/>
          </a:xfrm>
          <a:prstGeom prst="rect">
            <a:avLst/>
          </a:prstGeom>
        </p:spPr>
      </p:pic>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BC2AF70C-7487-5D49-97F3-B37681DB2E7A}" type="datetime1">
              <a:rPr lang="en-GB" smtClean="0"/>
              <a:t>08/03/2023</a:t>
            </a:fld>
            <a:endParaRPr lang="en-US" dirty="0"/>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dirty="0"/>
          </a:p>
        </p:txBody>
      </p:sp>
      <p:sp>
        <p:nvSpPr>
          <p:cNvPr id="10" name="Title 1">
            <a:extLst>
              <a:ext uri="{FF2B5EF4-FFF2-40B4-BE49-F238E27FC236}">
                <a16:creationId xmlns:a16="http://schemas.microsoft.com/office/drawing/2014/main" id="{0CBA2EDF-5ADA-2A43-803A-5C04DEC2ACCE}"/>
              </a:ext>
            </a:extLst>
          </p:cNvPr>
          <p:cNvSpPr>
            <a:spLocks noGrp="1"/>
          </p:cNvSpPr>
          <p:nvPr>
            <p:ph type="title"/>
          </p:nvPr>
        </p:nvSpPr>
        <p:spPr>
          <a:xfrm>
            <a:off x="838200" y="365125"/>
            <a:ext cx="9977271" cy="548819"/>
          </a:xfrm>
        </p:spPr>
        <p:txBody>
          <a:bodyPr>
            <a:noAutofit/>
          </a:bodyPr>
          <a:lstStyle>
            <a:lvl1pPr>
              <a:defRPr sz="4500"/>
            </a:lvl1pPr>
          </a:lstStyle>
          <a:p>
            <a:r>
              <a:rPr lang="en-US"/>
              <a:t>Click to edit Master title style</a:t>
            </a:r>
            <a:endParaRPr lang="en-US" dirty="0"/>
          </a:p>
        </p:txBody>
      </p:sp>
    </p:spTree>
    <p:extLst>
      <p:ext uri="{BB962C8B-B14F-4D97-AF65-F5344CB8AC3E}">
        <p14:creationId xmlns:p14="http://schemas.microsoft.com/office/powerpoint/2010/main" val="4156974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Single text block (Colour Hex)">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B4B117-0BB7-B947-BBCE-4B75B6FF2C13}"/>
              </a:ext>
            </a:extLst>
          </p:cNvPr>
          <p:cNvSpPr>
            <a:spLocks noGrp="1"/>
          </p:cNvSpPr>
          <p:nvPr>
            <p:ph type="title"/>
          </p:nvPr>
        </p:nvSpPr>
        <p:spPr>
          <a:xfrm>
            <a:off x="838200" y="538123"/>
            <a:ext cx="9977271" cy="548819"/>
          </a:xfrm>
        </p:spPr>
        <p:txBody>
          <a:bodyPr>
            <a:noAutofit/>
          </a:bodyPr>
          <a:lstStyle>
            <a:lvl1pPr>
              <a:defRPr sz="3600"/>
            </a:lvl1pPr>
          </a:lstStyle>
          <a:p>
            <a:r>
              <a:rPr lang="en-US"/>
              <a:t>Click to edit Master title style</a:t>
            </a:r>
            <a:endParaRPr lang="en-US" dirty="0"/>
          </a:p>
        </p:txBody>
      </p:sp>
      <p:sp>
        <p:nvSpPr>
          <p:cNvPr id="10" name="Text Placeholder 9"/>
          <p:cNvSpPr>
            <a:spLocks noGrp="1"/>
          </p:cNvSpPr>
          <p:nvPr>
            <p:ph type="body" sz="quarter" idx="13"/>
          </p:nvPr>
        </p:nvSpPr>
        <p:spPr>
          <a:xfrm>
            <a:off x="838200" y="1548713"/>
            <a:ext cx="8843682" cy="40654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08/03/2023</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pic>
        <p:nvPicPr>
          <p:cNvPr id="11" name="Picture 10" descr="&quot; &quot;">
            <a:extLst>
              <a:ext uri="{FF2B5EF4-FFF2-40B4-BE49-F238E27FC236}">
                <a16:creationId xmlns:a16="http://schemas.microsoft.com/office/drawing/2014/main" id="{96E4B558-0EB5-6F40-AF8C-7DF31DEF437A}"/>
              </a:ext>
            </a:extLst>
          </p:cNvPr>
          <p:cNvPicPr>
            <a:picLocks noChangeAspect="1"/>
          </p:cNvPicPr>
          <p:nvPr userDrawn="1"/>
        </p:nvPicPr>
        <p:blipFill>
          <a:blip r:embed="rId2"/>
          <a:stretch>
            <a:fillRect/>
          </a:stretch>
        </p:blipFill>
        <p:spPr>
          <a:xfrm>
            <a:off x="7112000" y="1223011"/>
            <a:ext cx="5080000" cy="6350000"/>
          </a:xfrm>
          <a:prstGeom prst="rect">
            <a:avLst/>
          </a:prstGeom>
        </p:spPr>
      </p:pic>
    </p:spTree>
    <p:extLst>
      <p:ext uri="{BB962C8B-B14F-4D97-AF65-F5344CB8AC3E}">
        <p14:creationId xmlns:p14="http://schemas.microsoft.com/office/powerpoint/2010/main" val="34287508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Generic Section 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E568CA6-59BD-244B-9036-0C61FAFBFC2A}"/>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8160000" y="1818000"/>
            <a:ext cx="4032000" cy="5040000"/>
          </a:xfrm>
          <a:prstGeom prst="rect">
            <a:avLst/>
          </a:prstGeom>
        </p:spPr>
      </p:pic>
      <p:sp>
        <p:nvSpPr>
          <p:cNvPr id="15" name="Title 1">
            <a:extLst>
              <a:ext uri="{FF2B5EF4-FFF2-40B4-BE49-F238E27FC236}">
                <a16:creationId xmlns:a16="http://schemas.microsoft.com/office/drawing/2014/main" id="{D7F1ED91-20F3-6C45-B97B-320BA4DC48B7}"/>
              </a:ext>
            </a:extLst>
          </p:cNvPr>
          <p:cNvSpPr>
            <a:spLocks noGrp="1"/>
          </p:cNvSpPr>
          <p:nvPr>
            <p:ph type="title"/>
          </p:nvPr>
        </p:nvSpPr>
        <p:spPr>
          <a:xfrm>
            <a:off x="831850" y="1229360"/>
            <a:ext cx="7347646" cy="2558547"/>
          </a:xfrm>
        </p:spPr>
        <p:txBody>
          <a:bodyPr anchor="b">
            <a:normAutofit/>
          </a:bodyPr>
          <a:lstStyle>
            <a:lvl1pPr>
              <a:defRPr sz="4400"/>
            </a:lvl1pPr>
          </a:lstStyle>
          <a:p>
            <a:r>
              <a:rPr lang="en-US"/>
              <a:t>Click to edit Master title style</a:t>
            </a:r>
            <a:endParaRPr lang="en-US" dirty="0"/>
          </a:p>
        </p:txBody>
      </p:sp>
      <p:sp>
        <p:nvSpPr>
          <p:cNvPr id="16" name="Text Placeholder 2">
            <a:extLst>
              <a:ext uri="{FF2B5EF4-FFF2-40B4-BE49-F238E27FC236}">
                <a16:creationId xmlns:a16="http://schemas.microsoft.com/office/drawing/2014/main" id="{ACAD05E5-D687-604F-9665-B43A8F5A0F15}"/>
              </a:ext>
            </a:extLst>
          </p:cNvPr>
          <p:cNvSpPr>
            <a:spLocks noGrp="1"/>
          </p:cNvSpPr>
          <p:nvPr>
            <p:ph type="body" idx="1"/>
          </p:nvPr>
        </p:nvSpPr>
        <p:spPr>
          <a:xfrm>
            <a:off x="831850" y="3814895"/>
            <a:ext cx="733679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11" name="Picture 10" descr="UK Data Service logo">
            <a:extLst>
              <a:ext uri="{FF2B5EF4-FFF2-40B4-BE49-F238E27FC236}">
                <a16:creationId xmlns:a16="http://schemas.microsoft.com/office/drawing/2014/main" id="{156298A7-4C3C-BA4C-97D4-F2F510C5A17A}"/>
              </a:ext>
            </a:extLst>
          </p:cNvPr>
          <p:cNvPicPr>
            <a:picLocks noChangeAspect="1"/>
          </p:cNvPicPr>
          <p:nvPr userDrawn="1"/>
        </p:nvPicPr>
        <p:blipFill>
          <a:blip r:embed="rId3"/>
          <a:stretch>
            <a:fillRect/>
          </a:stretch>
        </p:blipFill>
        <p:spPr>
          <a:xfrm>
            <a:off x="599440" y="182880"/>
            <a:ext cx="3101521" cy="1059831"/>
          </a:xfrm>
          <a:prstGeom prst="rect">
            <a:avLst/>
          </a:prstGeom>
        </p:spPr>
      </p:pic>
      <p:sp>
        <p:nvSpPr>
          <p:cNvPr id="4" name="Date Placeholder 3">
            <a:extLst>
              <a:ext uri="{FF2B5EF4-FFF2-40B4-BE49-F238E27FC236}">
                <a16:creationId xmlns:a16="http://schemas.microsoft.com/office/drawing/2014/main" id="{576A7BAA-6633-ED49-B704-0C3C14CAA02E}"/>
              </a:ext>
            </a:extLst>
          </p:cNvPr>
          <p:cNvSpPr>
            <a:spLocks noGrp="1"/>
          </p:cNvSpPr>
          <p:nvPr>
            <p:ph type="dt" sz="half" idx="10"/>
          </p:nvPr>
        </p:nvSpPr>
        <p:spPr/>
        <p:txBody>
          <a:bodyPr/>
          <a:lstStyle/>
          <a:p>
            <a:fld id="{B215A42F-436F-F945-AF86-C545F1275288}" type="datetime1">
              <a:rPr lang="en-GB" smtClean="0"/>
              <a:t>08/03/2023</a:t>
            </a:fld>
            <a:endParaRPr lang="en-US" dirty="0"/>
          </a:p>
        </p:txBody>
      </p:sp>
      <p:sp>
        <p:nvSpPr>
          <p:cNvPr id="5" name="Footer Placeholder 4">
            <a:extLst>
              <a:ext uri="{FF2B5EF4-FFF2-40B4-BE49-F238E27FC236}">
                <a16:creationId xmlns:a16="http://schemas.microsoft.com/office/drawing/2014/main" id="{BFAB7BBB-4F97-4945-8A6E-B312377E7DB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24C29CD-B531-3345-9F02-2BBEC37AF461}"/>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251357001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Final Slid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257F14C-28EB-D44F-835B-2A45258A3E7D}"/>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4440193" y="0"/>
            <a:ext cx="4140000" cy="4140000"/>
          </a:xfrm>
          <a:prstGeom prst="rect">
            <a:avLst/>
          </a:prstGeom>
        </p:spPr>
      </p:pic>
      <p:pic>
        <p:nvPicPr>
          <p:cNvPr id="15" name="Picture 14">
            <a:extLst>
              <a:ext uri="{FF2B5EF4-FFF2-40B4-BE49-F238E27FC236}">
                <a16:creationId xmlns:a16="http://schemas.microsoft.com/office/drawing/2014/main" id="{3DCBD7EA-7633-8544-82AA-792AA39D270F}"/>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8052000" y="2718000"/>
            <a:ext cx="4140000" cy="4140000"/>
          </a:xfrm>
          <a:prstGeom prst="rect">
            <a:avLst/>
          </a:prstGeom>
        </p:spPr>
      </p:pic>
      <p:sp>
        <p:nvSpPr>
          <p:cNvPr id="13" name="Title 1">
            <a:extLst>
              <a:ext uri="{FF2B5EF4-FFF2-40B4-BE49-F238E27FC236}">
                <a16:creationId xmlns:a16="http://schemas.microsoft.com/office/drawing/2014/main" id="{2278BD0B-2407-594E-B441-F29356308E5A}"/>
              </a:ext>
            </a:extLst>
          </p:cNvPr>
          <p:cNvSpPr>
            <a:spLocks noGrp="1"/>
          </p:cNvSpPr>
          <p:nvPr>
            <p:ph type="title"/>
          </p:nvPr>
        </p:nvSpPr>
        <p:spPr>
          <a:xfrm>
            <a:off x="831850" y="1240077"/>
            <a:ext cx="5264150" cy="2547830"/>
          </a:xfrm>
        </p:spPr>
        <p:txBody>
          <a:bodyPr anchor="b">
            <a:normAutofit/>
          </a:bodyPr>
          <a:lstStyle>
            <a:lvl1pPr>
              <a:defRPr sz="4400"/>
            </a:lvl1p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3073C0B5-D10A-244A-A642-F2ECD8D216A4}"/>
              </a:ext>
            </a:extLst>
          </p:cNvPr>
          <p:cNvSpPr>
            <a:spLocks noGrp="1"/>
          </p:cNvSpPr>
          <p:nvPr>
            <p:ph type="body" idx="1" hasCustomPrompt="1"/>
          </p:nvPr>
        </p:nvSpPr>
        <p:spPr>
          <a:xfrm>
            <a:off x="831850" y="3814895"/>
            <a:ext cx="526415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Insert contact details [name, email]</a:t>
            </a:r>
          </a:p>
        </p:txBody>
      </p:sp>
      <p:pic>
        <p:nvPicPr>
          <p:cNvPr id="17" name="Logo" descr="UK Data Service logo">
            <a:extLst>
              <a:ext uri="{FF2B5EF4-FFF2-40B4-BE49-F238E27FC236}">
                <a16:creationId xmlns:a16="http://schemas.microsoft.com/office/drawing/2014/main" id="{0F76BA20-AA2B-7340-AC15-C4F4ACBB3B65}"/>
              </a:ext>
            </a:extLst>
          </p:cNvPr>
          <p:cNvPicPr>
            <a:picLocks noChangeAspect="1"/>
          </p:cNvPicPr>
          <p:nvPr userDrawn="1"/>
        </p:nvPicPr>
        <p:blipFill>
          <a:blip r:embed="rId4"/>
          <a:stretch>
            <a:fillRect/>
          </a:stretch>
        </p:blipFill>
        <p:spPr>
          <a:xfrm>
            <a:off x="599440" y="182880"/>
            <a:ext cx="3101521" cy="1059831"/>
          </a:xfrm>
          <a:prstGeom prst="rect">
            <a:avLst/>
          </a:prstGeom>
        </p:spPr>
      </p:pic>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45591B23-550B-D34F-BD1A-05839C075451}" type="datetime1">
              <a:rPr lang="en-GB" smtClean="0"/>
              <a:t>08/03/2023</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12627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16FF1-E69A-3769-B2AC-78ABA139811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F7EA888-98F0-1D3D-C041-E965DBBBEE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BFDEB37-B358-DE12-C25C-9E6052932336}"/>
              </a:ext>
            </a:extLst>
          </p:cNvPr>
          <p:cNvSpPr>
            <a:spLocks noGrp="1"/>
          </p:cNvSpPr>
          <p:nvPr>
            <p:ph type="dt" sz="half" idx="10"/>
          </p:nvPr>
        </p:nvSpPr>
        <p:spPr/>
        <p:txBody>
          <a:bodyPr/>
          <a:lstStyle/>
          <a:p>
            <a:fld id="{BB5CF28D-EE76-4C0C-BBE0-E6D1637E887F}" type="datetimeFigureOut">
              <a:rPr lang="en-GB" smtClean="0"/>
              <a:t>08/03/2023</a:t>
            </a:fld>
            <a:endParaRPr lang="en-GB"/>
          </a:p>
        </p:txBody>
      </p:sp>
      <p:sp>
        <p:nvSpPr>
          <p:cNvPr id="5" name="Footer Placeholder 4">
            <a:extLst>
              <a:ext uri="{FF2B5EF4-FFF2-40B4-BE49-F238E27FC236}">
                <a16:creationId xmlns:a16="http://schemas.microsoft.com/office/drawing/2014/main" id="{62DFDD86-2EA7-8E6A-1FDF-DAA8F021DB8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E2A5C1C-8621-4FE1-88DF-C55135B4AD62}"/>
              </a:ext>
            </a:extLst>
          </p:cNvPr>
          <p:cNvSpPr>
            <a:spLocks noGrp="1"/>
          </p:cNvSpPr>
          <p:nvPr>
            <p:ph type="sldNum" sz="quarter" idx="12"/>
          </p:nvPr>
        </p:nvSpPr>
        <p:spPr/>
        <p:txBody>
          <a:bodyPr/>
          <a:lstStyle/>
          <a:p>
            <a:fld id="{3BE4EDE2-9A51-4F7A-AE20-671CE5666BB3}" type="slidenum">
              <a:rPr lang="en-GB" smtClean="0"/>
              <a:t>‹#›</a:t>
            </a:fld>
            <a:endParaRPr lang="en-GB"/>
          </a:p>
        </p:txBody>
      </p:sp>
    </p:spTree>
    <p:extLst>
      <p:ext uri="{BB962C8B-B14F-4D97-AF65-F5344CB8AC3E}">
        <p14:creationId xmlns:p14="http://schemas.microsoft.com/office/powerpoint/2010/main" val="3694315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69383-CFB3-A9B5-3F9B-5B9AD253B1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C0757518-13B3-135D-7C31-36A9D000EE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BA229E7-32F3-564B-87C8-340A6CD97208}"/>
              </a:ext>
            </a:extLst>
          </p:cNvPr>
          <p:cNvSpPr>
            <a:spLocks noGrp="1"/>
          </p:cNvSpPr>
          <p:nvPr>
            <p:ph type="dt" sz="half" idx="10"/>
          </p:nvPr>
        </p:nvSpPr>
        <p:spPr/>
        <p:txBody>
          <a:bodyPr/>
          <a:lstStyle/>
          <a:p>
            <a:fld id="{BB5CF28D-EE76-4C0C-BBE0-E6D1637E887F}" type="datetimeFigureOut">
              <a:rPr lang="en-GB" smtClean="0"/>
              <a:t>08/03/2023</a:t>
            </a:fld>
            <a:endParaRPr lang="en-GB"/>
          </a:p>
        </p:txBody>
      </p:sp>
      <p:sp>
        <p:nvSpPr>
          <p:cNvPr id="5" name="Footer Placeholder 4">
            <a:extLst>
              <a:ext uri="{FF2B5EF4-FFF2-40B4-BE49-F238E27FC236}">
                <a16:creationId xmlns:a16="http://schemas.microsoft.com/office/drawing/2014/main" id="{9BA9B85E-CB20-DBD5-5FB7-3B146BD9C67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76B3523-11A2-EA3B-70EA-7C6BA0217521}"/>
              </a:ext>
            </a:extLst>
          </p:cNvPr>
          <p:cNvSpPr>
            <a:spLocks noGrp="1"/>
          </p:cNvSpPr>
          <p:nvPr>
            <p:ph type="sldNum" sz="quarter" idx="12"/>
          </p:nvPr>
        </p:nvSpPr>
        <p:spPr/>
        <p:txBody>
          <a:bodyPr/>
          <a:lstStyle/>
          <a:p>
            <a:fld id="{3BE4EDE2-9A51-4F7A-AE20-671CE5666BB3}" type="slidenum">
              <a:rPr lang="en-GB" smtClean="0"/>
              <a:t>‹#›</a:t>
            </a:fld>
            <a:endParaRPr lang="en-GB"/>
          </a:p>
        </p:txBody>
      </p:sp>
    </p:spTree>
    <p:extLst>
      <p:ext uri="{BB962C8B-B14F-4D97-AF65-F5344CB8AC3E}">
        <p14:creationId xmlns:p14="http://schemas.microsoft.com/office/powerpoint/2010/main" val="812215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4EE9D-0B16-51D5-2AFB-CB6C826C20C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BDA0725-E596-7CC4-E946-5FD8A63C51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C7E915BE-F0C0-842F-3A98-B60179A7E90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53C0B72-EE5F-1BC6-F776-8046004EE866}"/>
              </a:ext>
            </a:extLst>
          </p:cNvPr>
          <p:cNvSpPr>
            <a:spLocks noGrp="1"/>
          </p:cNvSpPr>
          <p:nvPr>
            <p:ph type="dt" sz="half" idx="10"/>
          </p:nvPr>
        </p:nvSpPr>
        <p:spPr/>
        <p:txBody>
          <a:bodyPr/>
          <a:lstStyle/>
          <a:p>
            <a:fld id="{BB5CF28D-EE76-4C0C-BBE0-E6D1637E887F}" type="datetimeFigureOut">
              <a:rPr lang="en-GB" smtClean="0"/>
              <a:t>08/03/2023</a:t>
            </a:fld>
            <a:endParaRPr lang="en-GB"/>
          </a:p>
        </p:txBody>
      </p:sp>
      <p:sp>
        <p:nvSpPr>
          <p:cNvPr id="6" name="Footer Placeholder 5">
            <a:extLst>
              <a:ext uri="{FF2B5EF4-FFF2-40B4-BE49-F238E27FC236}">
                <a16:creationId xmlns:a16="http://schemas.microsoft.com/office/drawing/2014/main" id="{5F19C7AB-1BA4-0EDA-5637-2EC9C30BB9D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5B5B6CE-2C2F-9D56-E380-2A19ED861A77}"/>
              </a:ext>
            </a:extLst>
          </p:cNvPr>
          <p:cNvSpPr>
            <a:spLocks noGrp="1"/>
          </p:cNvSpPr>
          <p:nvPr>
            <p:ph type="sldNum" sz="quarter" idx="12"/>
          </p:nvPr>
        </p:nvSpPr>
        <p:spPr/>
        <p:txBody>
          <a:bodyPr/>
          <a:lstStyle/>
          <a:p>
            <a:fld id="{3BE4EDE2-9A51-4F7A-AE20-671CE5666BB3}" type="slidenum">
              <a:rPr lang="en-GB" smtClean="0"/>
              <a:t>‹#›</a:t>
            </a:fld>
            <a:endParaRPr lang="en-GB"/>
          </a:p>
        </p:txBody>
      </p:sp>
    </p:spTree>
    <p:extLst>
      <p:ext uri="{BB962C8B-B14F-4D97-AF65-F5344CB8AC3E}">
        <p14:creationId xmlns:p14="http://schemas.microsoft.com/office/powerpoint/2010/main" val="320813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E179B-71C3-C969-1F40-1FD22C066B5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87517E92-125C-905A-C755-28A01BD2F3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5AB904-AF12-8471-F8C2-AECCA39252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A5C0D40-31DB-A6A3-3E3F-00562A223E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512E2B-7F1E-0751-D278-F27EE1656A5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A516BF4-77E7-BA77-2155-68DD24520F83}"/>
              </a:ext>
            </a:extLst>
          </p:cNvPr>
          <p:cNvSpPr>
            <a:spLocks noGrp="1"/>
          </p:cNvSpPr>
          <p:nvPr>
            <p:ph type="dt" sz="half" idx="10"/>
          </p:nvPr>
        </p:nvSpPr>
        <p:spPr/>
        <p:txBody>
          <a:bodyPr/>
          <a:lstStyle/>
          <a:p>
            <a:fld id="{BB5CF28D-EE76-4C0C-BBE0-E6D1637E887F}" type="datetimeFigureOut">
              <a:rPr lang="en-GB" smtClean="0"/>
              <a:t>08/03/2023</a:t>
            </a:fld>
            <a:endParaRPr lang="en-GB"/>
          </a:p>
        </p:txBody>
      </p:sp>
      <p:sp>
        <p:nvSpPr>
          <p:cNvPr id="8" name="Footer Placeholder 7">
            <a:extLst>
              <a:ext uri="{FF2B5EF4-FFF2-40B4-BE49-F238E27FC236}">
                <a16:creationId xmlns:a16="http://schemas.microsoft.com/office/drawing/2014/main" id="{86FE6387-6469-331C-8980-BDAB63B1733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B4C9F1B6-2F74-922B-FC7E-D4A361B3E82F}"/>
              </a:ext>
            </a:extLst>
          </p:cNvPr>
          <p:cNvSpPr>
            <a:spLocks noGrp="1"/>
          </p:cNvSpPr>
          <p:nvPr>
            <p:ph type="sldNum" sz="quarter" idx="12"/>
          </p:nvPr>
        </p:nvSpPr>
        <p:spPr/>
        <p:txBody>
          <a:bodyPr/>
          <a:lstStyle/>
          <a:p>
            <a:fld id="{3BE4EDE2-9A51-4F7A-AE20-671CE5666BB3}" type="slidenum">
              <a:rPr lang="en-GB" smtClean="0"/>
              <a:t>‹#›</a:t>
            </a:fld>
            <a:endParaRPr lang="en-GB"/>
          </a:p>
        </p:txBody>
      </p:sp>
    </p:spTree>
    <p:extLst>
      <p:ext uri="{BB962C8B-B14F-4D97-AF65-F5344CB8AC3E}">
        <p14:creationId xmlns:p14="http://schemas.microsoft.com/office/powerpoint/2010/main" val="25598943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589F5-860F-12CF-6495-A546E7DCF70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B3B3A33-4D4D-EB07-517B-228B82344AFB}"/>
              </a:ext>
            </a:extLst>
          </p:cNvPr>
          <p:cNvSpPr>
            <a:spLocks noGrp="1"/>
          </p:cNvSpPr>
          <p:nvPr>
            <p:ph type="dt" sz="half" idx="10"/>
          </p:nvPr>
        </p:nvSpPr>
        <p:spPr/>
        <p:txBody>
          <a:bodyPr/>
          <a:lstStyle/>
          <a:p>
            <a:fld id="{BB5CF28D-EE76-4C0C-BBE0-E6D1637E887F}" type="datetimeFigureOut">
              <a:rPr lang="en-GB" smtClean="0"/>
              <a:t>08/03/2023</a:t>
            </a:fld>
            <a:endParaRPr lang="en-GB"/>
          </a:p>
        </p:txBody>
      </p:sp>
      <p:sp>
        <p:nvSpPr>
          <p:cNvPr id="4" name="Footer Placeholder 3">
            <a:extLst>
              <a:ext uri="{FF2B5EF4-FFF2-40B4-BE49-F238E27FC236}">
                <a16:creationId xmlns:a16="http://schemas.microsoft.com/office/drawing/2014/main" id="{A660E016-C9E8-0772-1CC9-981975FF36E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36DB07F-74C1-0C12-3715-52B02682E512}"/>
              </a:ext>
            </a:extLst>
          </p:cNvPr>
          <p:cNvSpPr>
            <a:spLocks noGrp="1"/>
          </p:cNvSpPr>
          <p:nvPr>
            <p:ph type="sldNum" sz="quarter" idx="12"/>
          </p:nvPr>
        </p:nvSpPr>
        <p:spPr/>
        <p:txBody>
          <a:bodyPr/>
          <a:lstStyle/>
          <a:p>
            <a:fld id="{3BE4EDE2-9A51-4F7A-AE20-671CE5666BB3}" type="slidenum">
              <a:rPr lang="en-GB" smtClean="0"/>
              <a:t>‹#›</a:t>
            </a:fld>
            <a:endParaRPr lang="en-GB"/>
          </a:p>
        </p:txBody>
      </p:sp>
    </p:spTree>
    <p:extLst>
      <p:ext uri="{BB962C8B-B14F-4D97-AF65-F5344CB8AC3E}">
        <p14:creationId xmlns:p14="http://schemas.microsoft.com/office/powerpoint/2010/main" val="1409177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2F338F-A613-4F9E-5792-AF6E7B36F448}"/>
              </a:ext>
            </a:extLst>
          </p:cNvPr>
          <p:cNvSpPr>
            <a:spLocks noGrp="1"/>
          </p:cNvSpPr>
          <p:nvPr>
            <p:ph type="dt" sz="half" idx="10"/>
          </p:nvPr>
        </p:nvSpPr>
        <p:spPr/>
        <p:txBody>
          <a:bodyPr/>
          <a:lstStyle/>
          <a:p>
            <a:fld id="{BB5CF28D-EE76-4C0C-BBE0-E6D1637E887F}" type="datetimeFigureOut">
              <a:rPr lang="en-GB" smtClean="0"/>
              <a:t>08/03/2023</a:t>
            </a:fld>
            <a:endParaRPr lang="en-GB"/>
          </a:p>
        </p:txBody>
      </p:sp>
      <p:sp>
        <p:nvSpPr>
          <p:cNvPr id="3" name="Footer Placeholder 2">
            <a:extLst>
              <a:ext uri="{FF2B5EF4-FFF2-40B4-BE49-F238E27FC236}">
                <a16:creationId xmlns:a16="http://schemas.microsoft.com/office/drawing/2014/main" id="{4E0420A7-307A-147E-F2FF-335611DE23E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E7007C3-5EF7-7906-A6B6-32A7C0405E0C}"/>
              </a:ext>
            </a:extLst>
          </p:cNvPr>
          <p:cNvSpPr>
            <a:spLocks noGrp="1"/>
          </p:cNvSpPr>
          <p:nvPr>
            <p:ph type="sldNum" sz="quarter" idx="12"/>
          </p:nvPr>
        </p:nvSpPr>
        <p:spPr/>
        <p:txBody>
          <a:bodyPr/>
          <a:lstStyle/>
          <a:p>
            <a:fld id="{3BE4EDE2-9A51-4F7A-AE20-671CE5666BB3}" type="slidenum">
              <a:rPr lang="en-GB" smtClean="0"/>
              <a:t>‹#›</a:t>
            </a:fld>
            <a:endParaRPr lang="en-GB"/>
          </a:p>
        </p:txBody>
      </p:sp>
    </p:spTree>
    <p:extLst>
      <p:ext uri="{BB962C8B-B14F-4D97-AF65-F5344CB8AC3E}">
        <p14:creationId xmlns:p14="http://schemas.microsoft.com/office/powerpoint/2010/main" val="484666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7F295-1D13-FAD0-9C37-5CFB93467A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7BDA5F8-57D8-A3E4-0A70-A2E24460F7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C8729BC-B715-B506-9A3A-D2EECA6776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8CA34B-B2C6-DD80-1D0C-1FF14391D2D9}"/>
              </a:ext>
            </a:extLst>
          </p:cNvPr>
          <p:cNvSpPr>
            <a:spLocks noGrp="1"/>
          </p:cNvSpPr>
          <p:nvPr>
            <p:ph type="dt" sz="half" idx="10"/>
          </p:nvPr>
        </p:nvSpPr>
        <p:spPr/>
        <p:txBody>
          <a:bodyPr/>
          <a:lstStyle/>
          <a:p>
            <a:fld id="{BB5CF28D-EE76-4C0C-BBE0-E6D1637E887F}" type="datetimeFigureOut">
              <a:rPr lang="en-GB" smtClean="0"/>
              <a:t>08/03/2023</a:t>
            </a:fld>
            <a:endParaRPr lang="en-GB"/>
          </a:p>
        </p:txBody>
      </p:sp>
      <p:sp>
        <p:nvSpPr>
          <p:cNvPr id="6" name="Footer Placeholder 5">
            <a:extLst>
              <a:ext uri="{FF2B5EF4-FFF2-40B4-BE49-F238E27FC236}">
                <a16:creationId xmlns:a16="http://schemas.microsoft.com/office/drawing/2014/main" id="{5A9A4285-10AF-5CAB-4541-E8DB84A8C3D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5EC9066-3D11-F142-7FE8-B358FC28460C}"/>
              </a:ext>
            </a:extLst>
          </p:cNvPr>
          <p:cNvSpPr>
            <a:spLocks noGrp="1"/>
          </p:cNvSpPr>
          <p:nvPr>
            <p:ph type="sldNum" sz="quarter" idx="12"/>
          </p:nvPr>
        </p:nvSpPr>
        <p:spPr/>
        <p:txBody>
          <a:bodyPr/>
          <a:lstStyle/>
          <a:p>
            <a:fld id="{3BE4EDE2-9A51-4F7A-AE20-671CE5666BB3}" type="slidenum">
              <a:rPr lang="en-GB" smtClean="0"/>
              <a:t>‹#›</a:t>
            </a:fld>
            <a:endParaRPr lang="en-GB"/>
          </a:p>
        </p:txBody>
      </p:sp>
    </p:spTree>
    <p:extLst>
      <p:ext uri="{BB962C8B-B14F-4D97-AF65-F5344CB8AC3E}">
        <p14:creationId xmlns:p14="http://schemas.microsoft.com/office/powerpoint/2010/main" val="1335640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93A37-7F06-7457-464E-C8D5F4B89E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A9CCBDE-4728-20CB-EDCF-345FAA023E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57914B03-4923-038C-BF3A-8F123E75B3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C2DED0-A434-91C8-F64A-873B43584BF4}"/>
              </a:ext>
            </a:extLst>
          </p:cNvPr>
          <p:cNvSpPr>
            <a:spLocks noGrp="1"/>
          </p:cNvSpPr>
          <p:nvPr>
            <p:ph type="dt" sz="half" idx="10"/>
          </p:nvPr>
        </p:nvSpPr>
        <p:spPr/>
        <p:txBody>
          <a:bodyPr/>
          <a:lstStyle/>
          <a:p>
            <a:fld id="{BB5CF28D-EE76-4C0C-BBE0-E6D1637E887F}" type="datetimeFigureOut">
              <a:rPr lang="en-GB" smtClean="0"/>
              <a:t>08/03/2023</a:t>
            </a:fld>
            <a:endParaRPr lang="en-GB"/>
          </a:p>
        </p:txBody>
      </p:sp>
      <p:sp>
        <p:nvSpPr>
          <p:cNvPr id="6" name="Footer Placeholder 5">
            <a:extLst>
              <a:ext uri="{FF2B5EF4-FFF2-40B4-BE49-F238E27FC236}">
                <a16:creationId xmlns:a16="http://schemas.microsoft.com/office/drawing/2014/main" id="{A354F142-B723-6E49-5092-10DFDDA925B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C7C2F7D-03A6-B79F-1638-2EA348FF6513}"/>
              </a:ext>
            </a:extLst>
          </p:cNvPr>
          <p:cNvSpPr>
            <a:spLocks noGrp="1"/>
          </p:cNvSpPr>
          <p:nvPr>
            <p:ph type="sldNum" sz="quarter" idx="12"/>
          </p:nvPr>
        </p:nvSpPr>
        <p:spPr/>
        <p:txBody>
          <a:bodyPr/>
          <a:lstStyle/>
          <a:p>
            <a:fld id="{3BE4EDE2-9A51-4F7A-AE20-671CE5666BB3}" type="slidenum">
              <a:rPr lang="en-GB" smtClean="0"/>
              <a:t>‹#›</a:t>
            </a:fld>
            <a:endParaRPr lang="en-GB"/>
          </a:p>
        </p:txBody>
      </p:sp>
    </p:spTree>
    <p:extLst>
      <p:ext uri="{BB962C8B-B14F-4D97-AF65-F5344CB8AC3E}">
        <p14:creationId xmlns:p14="http://schemas.microsoft.com/office/powerpoint/2010/main" val="4171371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52012E-2CC2-B809-D9DF-32A3A3AB33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7A241702-68F6-BF40-7734-AF76EE36D7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0645658-D195-D869-BE0F-2C9E070B5E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5CF28D-EE76-4C0C-BBE0-E6D1637E887F}" type="datetimeFigureOut">
              <a:rPr lang="en-GB" smtClean="0"/>
              <a:t>08/03/2023</a:t>
            </a:fld>
            <a:endParaRPr lang="en-GB"/>
          </a:p>
        </p:txBody>
      </p:sp>
      <p:sp>
        <p:nvSpPr>
          <p:cNvPr id="5" name="Footer Placeholder 4">
            <a:extLst>
              <a:ext uri="{FF2B5EF4-FFF2-40B4-BE49-F238E27FC236}">
                <a16:creationId xmlns:a16="http://schemas.microsoft.com/office/drawing/2014/main" id="{C2149BCB-47B4-E1AC-9E24-89C41D9639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5C89389-5C7C-9A8B-3D2E-18EA1371E9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E4EDE2-9A51-4F7A-AE20-671CE5666BB3}" type="slidenum">
              <a:rPr lang="en-GB" smtClean="0"/>
              <a:t>‹#›</a:t>
            </a:fld>
            <a:endParaRPr lang="en-GB"/>
          </a:p>
        </p:txBody>
      </p:sp>
    </p:spTree>
    <p:extLst>
      <p:ext uri="{BB962C8B-B14F-4D97-AF65-F5344CB8AC3E}">
        <p14:creationId xmlns:p14="http://schemas.microsoft.com/office/powerpoint/2010/main" val="24896419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rgbClr val="7030A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hyperlink" Target="https://www.esri.com/en-us/what-is-gis/overview#liSwitcher" TargetMode="Externa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hyperlink" Target="https://www.crimrxiv.com/pub/slkb1v54/release/1" TargetMode="External"/><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hyperlink" Target="https://tubecreature.com/#/livesontheline/current/same/U/*/FFTFTF/11.469326848406268/-0.1622/51.5142/" TargetMode="External"/><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hyperlink" Target="https://ukdataservice.ac.uk/training-events/" TargetMode="Externa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4.xml"/><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4.xml"/><Relationship Id="rId5" Type="http://schemas.openxmlformats.org/officeDocument/2006/relationships/hyperlink" Target="https://www.rawpixel.com/image/136605/premium-photo-image-alone-asian-black-hair" TargetMode="External"/><Relationship Id="rId4" Type="http://schemas.openxmlformats.org/officeDocument/2006/relationships/image" Target="../media/image26.jpg"/></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9.png"/><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hyperlink" Target="https://github.com/UKDataServiceOpen/Crime_Data_in_R" TargetMode="External"/><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8" Type="http://schemas.openxmlformats.org/officeDocument/2006/relationships/hyperlink" Target="https://www.crimrxiv.com/pub/slkb1v54/release/1" TargetMode="External"/><Relationship Id="rId3" Type="http://schemas.openxmlformats.org/officeDocument/2006/relationships/hyperlink" Target="https://www.researchgate.net/profile/Athanasios-Dermanis/publication/233387161_Coordinates_and_Reference_Systems_in_Greek/links/0912f50a149d9568b7000000/Coordinates-and-Reference-Systems-in-Greek.pdf" TargetMode="External"/><Relationship Id="rId7" Type="http://schemas.openxmlformats.org/officeDocument/2006/relationships/hyperlink" Target="https://www.ed.ac.uk/files/imports/fileManager/chainey.pdf" TargetMode="External"/><Relationship Id="rId2" Type="http://schemas.openxmlformats.org/officeDocument/2006/relationships/hyperlink" Target="https://blog.ukdataservice.ac.uk/gis-spatial-data/" TargetMode="External"/><Relationship Id="rId1" Type="http://schemas.openxmlformats.org/officeDocument/2006/relationships/slideLayout" Target="../slideLayouts/slideLayout15.xml"/><Relationship Id="rId6" Type="http://schemas.openxmlformats.org/officeDocument/2006/relationships/hyperlink" Target="https://core.ac.uk/download/pdf/161890428.pdf" TargetMode="External"/><Relationship Id="rId5" Type="http://schemas.openxmlformats.org/officeDocument/2006/relationships/hyperlink" Target="https://link.springer.com/chapter/10.1007/978-0-387-77650-7_2" TargetMode="External"/><Relationship Id="rId4" Type="http://schemas.openxmlformats.org/officeDocument/2006/relationships/hyperlink" Target="https://link.springer.com/chapter/10.1007/978-3-642-03647-7_5" TargetMode="External"/><Relationship Id="rId9" Type="http://schemas.openxmlformats.org/officeDocument/2006/relationships/hyperlink" Target="https://tubecreature.com/#/livesontheline/current/same/U/*/FFTFTF/11.469326848406268/-0.1622/51.5142/"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2" Type="http://schemas.openxmlformats.org/officeDocument/2006/relationships/hyperlink" Target="mailto:nadia.kennar@manchester.ac.uk" TargetMode="Externa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hyperlink" Target="https://www.youtube.com/user/UKDATASERVICE" TargetMode="Externa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1B70D4-7556-534B-BB93-5540A3673493}"/>
              </a:ext>
            </a:extLst>
          </p:cNvPr>
          <p:cNvSpPr>
            <a:spLocks noGrp="1"/>
          </p:cNvSpPr>
          <p:nvPr>
            <p:ph type="title"/>
          </p:nvPr>
        </p:nvSpPr>
        <p:spPr>
          <a:xfrm>
            <a:off x="831850" y="654012"/>
            <a:ext cx="5264150" cy="2578867"/>
          </a:xfrm>
        </p:spPr>
        <p:txBody>
          <a:bodyPr>
            <a:normAutofit/>
          </a:bodyPr>
          <a:lstStyle/>
          <a:p>
            <a:r>
              <a:rPr lang="en-US" dirty="0">
                <a:solidFill>
                  <a:srgbClr val="7030A0"/>
                </a:solidFill>
                <a:latin typeface="Arial" panose="020B0604020202020204" pitchFamily="34" charset="0"/>
                <a:cs typeface="Arial" panose="020B0604020202020204" pitchFamily="34" charset="0"/>
              </a:rPr>
              <a:t>Mapping Crime Data in R: </a:t>
            </a:r>
            <a:br>
              <a:rPr lang="en-US" dirty="0">
                <a:solidFill>
                  <a:srgbClr val="7030A0"/>
                </a:solidFill>
                <a:latin typeface="Arial" panose="020B0604020202020204" pitchFamily="34" charset="0"/>
                <a:cs typeface="Arial" panose="020B0604020202020204" pitchFamily="34" charset="0"/>
              </a:rPr>
            </a:br>
            <a:r>
              <a:rPr lang="en-US" sz="2800" dirty="0">
                <a:solidFill>
                  <a:srgbClr val="7030A0"/>
                </a:solidFill>
                <a:latin typeface="Arial" panose="020B0604020202020204" pitchFamily="34" charset="0"/>
                <a:cs typeface="Arial" panose="020B0604020202020204" pitchFamily="34" charset="0"/>
              </a:rPr>
              <a:t>An Introduction to GIS and Spatial Data </a:t>
            </a:r>
            <a:r>
              <a:rPr lang="en-US" sz="2400" dirty="0">
                <a:solidFill>
                  <a:srgbClr val="7030A0"/>
                </a:solidFill>
                <a:latin typeface="Arial" panose="020B0604020202020204" pitchFamily="34" charset="0"/>
                <a:cs typeface="Arial" panose="020B0604020202020204" pitchFamily="34" charset="0"/>
              </a:rPr>
              <a:t>(06/03/2023)</a:t>
            </a:r>
            <a:endParaRPr lang="en-US" dirty="0">
              <a:solidFill>
                <a:srgbClr val="7030A0"/>
              </a:solidFill>
              <a:latin typeface="Arial" panose="020B0604020202020204" pitchFamily="34" charset="0"/>
              <a:cs typeface="Arial" panose="020B0604020202020204" pitchFamily="34" charset="0"/>
            </a:endParaRPr>
          </a:p>
        </p:txBody>
      </p:sp>
      <p:sp>
        <p:nvSpPr>
          <p:cNvPr id="5" name="Text Placeholder 4">
            <a:extLst>
              <a:ext uri="{FF2B5EF4-FFF2-40B4-BE49-F238E27FC236}">
                <a16:creationId xmlns:a16="http://schemas.microsoft.com/office/drawing/2014/main" id="{B23607BC-A661-1942-930C-8EB3C9C8AFDE}"/>
              </a:ext>
            </a:extLst>
          </p:cNvPr>
          <p:cNvSpPr>
            <a:spLocks noGrp="1"/>
          </p:cNvSpPr>
          <p:nvPr>
            <p:ph type="body" idx="1"/>
          </p:nvPr>
        </p:nvSpPr>
        <p:spPr/>
        <p:txBody>
          <a:bodyPr/>
          <a:lstStyle/>
          <a:p>
            <a:r>
              <a:rPr lang="en-GB" dirty="0"/>
              <a:t>Nadia Kennar, Research Associate at the UK Data Service (Cathie Marsh Institute, UoM) </a:t>
            </a:r>
            <a:endParaRPr lang="en-US" dirty="0"/>
          </a:p>
        </p:txBody>
      </p:sp>
      <p:pic>
        <p:nvPicPr>
          <p:cNvPr id="8" name="Picture 6" descr="&quot; &quot;&#10;&#10;"/>
          <p:cNvPicPr>
            <a:picLocks noGrp="1" noChangeAspect="1" noChangeArrowheads="1"/>
          </p:cNvPicPr>
          <p:nvPr>
            <p:ph type="pic" idx="14"/>
          </p:nvPr>
        </p:nvPicPr>
        <p:blipFill>
          <a:blip r:embed="rId3">
            <a:extLst>
              <a:ext uri="{28A0092B-C50C-407E-A947-70E740481C1C}">
                <a14:useLocalDpi xmlns:a14="http://schemas.microsoft.com/office/drawing/2010/main" val="0"/>
              </a:ext>
            </a:extLst>
          </a:blip>
          <a:srcRect l="11899" r="11899"/>
          <a:stretch>
            <a:fillRect/>
          </a:stretch>
        </p:blipFill>
        <p:spPr bwMode="auto">
          <a:xfrm>
            <a:off x="4705949" y="1744755"/>
            <a:ext cx="3727451" cy="2852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0"/>
          <p:cNvSpPr/>
          <p:nvPr/>
        </p:nvSpPr>
        <p:spPr>
          <a:xfrm>
            <a:off x="1208069" y="6479114"/>
            <a:ext cx="6690633" cy="246221"/>
          </a:xfrm>
          <a:prstGeom prst="rect">
            <a:avLst/>
          </a:prstGeom>
        </p:spPr>
        <p:txBody>
          <a:bodyPr wrap="square">
            <a:spAutoFit/>
          </a:bodyPr>
          <a:lstStyle/>
          <a:p>
            <a:pPr algn="r"/>
            <a:r>
              <a:rPr lang="en-GB" sz="1000" dirty="0">
                <a:solidFill>
                  <a:prstClr val="black"/>
                </a:solidFill>
                <a:latin typeface="Arial" panose="020B0604020202020204" pitchFamily="34" charset="0"/>
                <a:cs typeface="Arial" panose="020B0604020202020204" pitchFamily="34" charset="0"/>
              </a:rPr>
              <a:t>Copyright © 2023 University of Manchester, Cathie Marsh Institute, UK Data Service. </a:t>
            </a:r>
            <a:endParaRPr lang="en-GB" sz="1000" dirty="0"/>
          </a:p>
        </p:txBody>
      </p:sp>
      <p:pic>
        <p:nvPicPr>
          <p:cNvPr id="10" name="Picture Placeholder 9" descr="Hot spot map of criminal activity in the area of Surrey. This map was created using the Leaflet package from RStudios, the workshop summarises how to create these type of maps in the second half ">
            <a:extLst>
              <a:ext uri="{FF2B5EF4-FFF2-40B4-BE49-F238E27FC236}">
                <a16:creationId xmlns:a16="http://schemas.microsoft.com/office/drawing/2014/main" id="{77B6C8CD-79A8-4F4D-9098-D3307EC09831}"/>
              </a:ext>
            </a:extLst>
          </p:cNvPr>
          <p:cNvPicPr>
            <a:picLocks noGrp="1" noChangeAspect="1"/>
          </p:cNvPicPr>
          <p:nvPr>
            <p:ph type="pic" idx="13"/>
          </p:nvPr>
        </p:nvPicPr>
        <p:blipFill>
          <a:blip r:embed="rId4"/>
          <a:srcRect l="15401" r="15401"/>
          <a:stretch>
            <a:fillRect/>
          </a:stretch>
        </p:blipFill>
        <p:spPr>
          <a:xfrm>
            <a:off x="8320034" y="1"/>
            <a:ext cx="3871965" cy="6857999"/>
          </a:xfrm>
        </p:spPr>
      </p:pic>
      <p:sp>
        <p:nvSpPr>
          <p:cNvPr id="3" name="Slide Number Placeholder 2">
            <a:extLst>
              <a:ext uri="{FF2B5EF4-FFF2-40B4-BE49-F238E27FC236}">
                <a16:creationId xmlns:a16="http://schemas.microsoft.com/office/drawing/2014/main" id="{89B40B0B-BDD4-934E-8690-7D00D9EAE6BA}"/>
              </a:ext>
            </a:extLst>
          </p:cNvPr>
          <p:cNvSpPr>
            <a:spLocks noGrp="1"/>
          </p:cNvSpPr>
          <p:nvPr>
            <p:ph type="sldNum" sz="quarter" idx="12"/>
          </p:nvPr>
        </p:nvSpPr>
        <p:spPr/>
        <p:txBody>
          <a:bodyPr/>
          <a:lstStyle/>
          <a:p>
            <a:fld id="{016687C5-7511-7743-B429-3BDBE272F28B}" type="slidenum">
              <a:rPr lang="en-US" smtClean="0"/>
              <a:t>1</a:t>
            </a:fld>
            <a:endParaRPr lang="en-US"/>
          </a:p>
        </p:txBody>
      </p:sp>
    </p:spTree>
    <p:extLst>
      <p:ext uri="{BB962C8B-B14F-4D97-AF65-F5344CB8AC3E}">
        <p14:creationId xmlns:p14="http://schemas.microsoft.com/office/powerpoint/2010/main" val="3841458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E1E72-419F-0946-AEEE-BB0FD5CD99D9}"/>
              </a:ext>
            </a:extLst>
          </p:cNvPr>
          <p:cNvSpPr>
            <a:spLocks noGrp="1"/>
          </p:cNvSpPr>
          <p:nvPr>
            <p:ph type="title"/>
          </p:nvPr>
        </p:nvSpPr>
        <p:spPr/>
        <p:txBody>
          <a:bodyPr/>
          <a:lstStyle/>
          <a:p>
            <a:r>
              <a:rPr lang="en-US" dirty="0"/>
              <a:t>Continued.</a:t>
            </a:r>
          </a:p>
        </p:txBody>
      </p:sp>
      <p:sp>
        <p:nvSpPr>
          <p:cNvPr id="3" name="Text Placeholder 2">
            <a:extLst>
              <a:ext uri="{FF2B5EF4-FFF2-40B4-BE49-F238E27FC236}">
                <a16:creationId xmlns:a16="http://schemas.microsoft.com/office/drawing/2014/main" id="{C844A4CC-09A6-BA43-99CE-57F5EBAB45A2}"/>
              </a:ext>
            </a:extLst>
          </p:cNvPr>
          <p:cNvSpPr>
            <a:spLocks noGrp="1"/>
          </p:cNvSpPr>
          <p:nvPr>
            <p:ph type="body" sz="quarter" idx="13"/>
          </p:nvPr>
        </p:nvSpPr>
        <p:spPr/>
        <p:txBody>
          <a:bodyPr/>
          <a:lstStyle/>
          <a:p>
            <a:r>
              <a:rPr lang="en-US" dirty="0"/>
              <a:t>All data in GIS is ‘georeferenced’ meaning it has both;</a:t>
            </a:r>
          </a:p>
          <a:p>
            <a:pPr marL="0" indent="0">
              <a:buNone/>
            </a:pPr>
            <a:endParaRPr lang="en-US" dirty="0"/>
          </a:p>
          <a:p>
            <a:pPr lvl="1"/>
            <a:r>
              <a:rPr lang="en-US" dirty="0"/>
              <a:t>Attribute (what it is)</a:t>
            </a:r>
          </a:p>
          <a:p>
            <a:pPr lvl="1"/>
            <a:r>
              <a:rPr lang="en-US" dirty="0"/>
              <a:t>Location (where it is, a known location)</a:t>
            </a:r>
          </a:p>
        </p:txBody>
      </p:sp>
    </p:spTree>
    <p:extLst>
      <p:ext uri="{BB962C8B-B14F-4D97-AF65-F5344CB8AC3E}">
        <p14:creationId xmlns:p14="http://schemas.microsoft.com/office/powerpoint/2010/main" val="1081791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EDBA0-299D-4E7D-BC71-51DE7CB4537C}"/>
              </a:ext>
            </a:extLst>
          </p:cNvPr>
          <p:cNvSpPr>
            <a:spLocks noGrp="1"/>
          </p:cNvSpPr>
          <p:nvPr>
            <p:ph type="title"/>
          </p:nvPr>
        </p:nvSpPr>
        <p:spPr>
          <a:xfrm>
            <a:off x="838200" y="514059"/>
            <a:ext cx="9977271" cy="548819"/>
          </a:xfrm>
        </p:spPr>
        <p:txBody>
          <a:bodyPr/>
          <a:lstStyle/>
          <a:p>
            <a:r>
              <a:rPr lang="en-GB" dirty="0"/>
              <a:t>What software's are available?</a:t>
            </a:r>
          </a:p>
        </p:txBody>
      </p:sp>
      <p:pic>
        <p:nvPicPr>
          <p:cNvPr id="5" name="Picture 4" descr="Logo of the software used in this workshop (RStudio)">
            <a:extLst>
              <a:ext uri="{FF2B5EF4-FFF2-40B4-BE49-F238E27FC236}">
                <a16:creationId xmlns:a16="http://schemas.microsoft.com/office/drawing/2014/main" id="{D215C536-B8FB-4C4E-B008-9D53F87FAB46}"/>
              </a:ext>
            </a:extLst>
          </p:cNvPr>
          <p:cNvPicPr>
            <a:picLocks noChangeAspect="1"/>
          </p:cNvPicPr>
          <p:nvPr/>
        </p:nvPicPr>
        <p:blipFill>
          <a:blip r:embed="rId2"/>
          <a:stretch>
            <a:fillRect/>
          </a:stretch>
        </p:blipFill>
        <p:spPr>
          <a:xfrm>
            <a:off x="5353520" y="4254680"/>
            <a:ext cx="3609975" cy="1266825"/>
          </a:xfrm>
          <a:prstGeom prst="rect">
            <a:avLst/>
          </a:prstGeom>
        </p:spPr>
      </p:pic>
      <p:sp>
        <p:nvSpPr>
          <p:cNvPr id="3" name="Text Placeholder 2">
            <a:extLst>
              <a:ext uri="{FF2B5EF4-FFF2-40B4-BE49-F238E27FC236}">
                <a16:creationId xmlns:a16="http://schemas.microsoft.com/office/drawing/2014/main" id="{C0068632-BB3A-4C0E-A7F8-FAC2501DACF0}"/>
              </a:ext>
            </a:extLst>
          </p:cNvPr>
          <p:cNvSpPr>
            <a:spLocks noGrp="1"/>
          </p:cNvSpPr>
          <p:nvPr>
            <p:ph type="body" sz="quarter" idx="13"/>
          </p:nvPr>
        </p:nvSpPr>
        <p:spPr/>
        <p:txBody>
          <a:bodyPr/>
          <a:lstStyle/>
          <a:p>
            <a:r>
              <a:rPr lang="en-GB" dirty="0" err="1"/>
              <a:t>GeoDa</a:t>
            </a:r>
            <a:r>
              <a:rPr lang="en-GB" dirty="0"/>
              <a:t>, </a:t>
            </a:r>
          </a:p>
          <a:p>
            <a:r>
              <a:rPr lang="en-GB" dirty="0"/>
              <a:t>ArcGIS, </a:t>
            </a:r>
          </a:p>
          <a:p>
            <a:r>
              <a:rPr lang="en-GB" dirty="0"/>
              <a:t>FME, </a:t>
            </a:r>
          </a:p>
          <a:p>
            <a:r>
              <a:rPr lang="en-GB" dirty="0"/>
              <a:t>QGIS, </a:t>
            </a:r>
          </a:p>
          <a:p>
            <a:r>
              <a:rPr lang="en-GB" dirty="0"/>
              <a:t>R</a:t>
            </a:r>
          </a:p>
          <a:p>
            <a:r>
              <a:rPr lang="en-GB" dirty="0"/>
              <a:t>…</a:t>
            </a:r>
          </a:p>
          <a:p>
            <a:endParaRPr lang="en-GB" dirty="0"/>
          </a:p>
          <a:p>
            <a:endParaRPr lang="en-GB" dirty="0"/>
          </a:p>
        </p:txBody>
      </p:sp>
      <p:sp>
        <p:nvSpPr>
          <p:cNvPr id="4" name="Slide Number Placeholder 3">
            <a:extLst>
              <a:ext uri="{FF2B5EF4-FFF2-40B4-BE49-F238E27FC236}">
                <a16:creationId xmlns:a16="http://schemas.microsoft.com/office/drawing/2014/main" id="{EEC95CB4-7C8D-41FE-9756-EF7A0DAD4734}"/>
              </a:ext>
            </a:extLst>
          </p:cNvPr>
          <p:cNvSpPr>
            <a:spLocks noGrp="1"/>
          </p:cNvSpPr>
          <p:nvPr>
            <p:ph type="sldNum" sz="quarter" idx="12"/>
          </p:nvPr>
        </p:nvSpPr>
        <p:spPr/>
        <p:txBody>
          <a:bodyPr/>
          <a:lstStyle/>
          <a:p>
            <a:fld id="{016687C5-7511-7743-B429-3BDBE272F28B}" type="slidenum">
              <a:rPr lang="en-US" smtClean="0"/>
              <a:t>11</a:t>
            </a:fld>
            <a:endParaRPr lang="en-US"/>
          </a:p>
        </p:txBody>
      </p:sp>
    </p:spTree>
    <p:extLst>
      <p:ext uri="{BB962C8B-B14F-4D97-AF65-F5344CB8AC3E}">
        <p14:creationId xmlns:p14="http://schemas.microsoft.com/office/powerpoint/2010/main" val="24563050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908F2-6CDA-F34F-8C06-11FE6A59B661}"/>
              </a:ext>
            </a:extLst>
          </p:cNvPr>
          <p:cNvSpPr>
            <a:spLocks noGrp="1"/>
          </p:cNvSpPr>
          <p:nvPr>
            <p:ph type="title"/>
          </p:nvPr>
        </p:nvSpPr>
        <p:spPr/>
        <p:txBody>
          <a:bodyPr/>
          <a:lstStyle/>
          <a:p>
            <a:r>
              <a:rPr lang="en-US" dirty="0"/>
              <a:t>How is GIS used?</a:t>
            </a:r>
          </a:p>
        </p:txBody>
      </p:sp>
      <p:sp>
        <p:nvSpPr>
          <p:cNvPr id="3" name="Text Placeholder 2">
            <a:extLst>
              <a:ext uri="{FF2B5EF4-FFF2-40B4-BE49-F238E27FC236}">
                <a16:creationId xmlns:a16="http://schemas.microsoft.com/office/drawing/2014/main" id="{85770645-B8A4-AF4D-A099-784E97D5A501}"/>
              </a:ext>
            </a:extLst>
          </p:cNvPr>
          <p:cNvSpPr>
            <a:spLocks noGrp="1"/>
          </p:cNvSpPr>
          <p:nvPr>
            <p:ph type="body" sz="quarter" idx="13"/>
          </p:nvPr>
        </p:nvSpPr>
        <p:spPr/>
        <p:txBody>
          <a:bodyPr>
            <a:normAutofit fontScale="92500" lnSpcReduction="20000"/>
          </a:bodyPr>
          <a:lstStyle/>
          <a:p>
            <a:pPr marL="514350" indent="-514350">
              <a:buFont typeface="+mj-lt"/>
              <a:buAutoNum type="arabicPeriod"/>
            </a:pPr>
            <a:r>
              <a:rPr lang="en-US" dirty="0"/>
              <a:t>Identify problems</a:t>
            </a:r>
          </a:p>
          <a:p>
            <a:pPr marL="514350" indent="-514350">
              <a:buFont typeface="+mj-lt"/>
              <a:buAutoNum type="arabicPeriod"/>
            </a:pPr>
            <a:r>
              <a:rPr lang="en-US" dirty="0"/>
              <a:t>Monitor change </a:t>
            </a:r>
          </a:p>
          <a:p>
            <a:pPr marL="514350" indent="-514350">
              <a:buFont typeface="+mj-lt"/>
              <a:buAutoNum type="arabicPeriod"/>
            </a:pPr>
            <a:r>
              <a:rPr lang="en-US" dirty="0"/>
              <a:t>Manage and respond to events</a:t>
            </a:r>
          </a:p>
          <a:p>
            <a:pPr marL="514350" indent="-514350">
              <a:buFont typeface="+mj-lt"/>
              <a:buAutoNum type="arabicPeriod"/>
            </a:pPr>
            <a:r>
              <a:rPr lang="en-US" dirty="0"/>
              <a:t>Perform forecasting</a:t>
            </a:r>
          </a:p>
          <a:p>
            <a:pPr marL="514350" indent="-514350">
              <a:buFont typeface="+mj-lt"/>
              <a:buAutoNum type="arabicPeriod"/>
            </a:pPr>
            <a:r>
              <a:rPr lang="en-US" dirty="0"/>
              <a:t>Set priorities </a:t>
            </a:r>
          </a:p>
          <a:p>
            <a:pPr marL="514350" indent="-514350">
              <a:buFont typeface="+mj-lt"/>
              <a:buAutoNum type="arabicPeriod"/>
            </a:pPr>
            <a:r>
              <a:rPr lang="en-US" dirty="0"/>
              <a:t>Understand trends </a:t>
            </a:r>
          </a:p>
          <a:p>
            <a:endParaRPr lang="en-US" dirty="0"/>
          </a:p>
          <a:p>
            <a:endParaRPr lang="en-US" dirty="0"/>
          </a:p>
          <a:p>
            <a:endParaRPr lang="en-US" dirty="0"/>
          </a:p>
          <a:p>
            <a:r>
              <a:rPr lang="en-US" sz="1900" dirty="0"/>
              <a:t>Reference: </a:t>
            </a:r>
            <a:r>
              <a:rPr lang="en-US" sz="1900" dirty="0">
                <a:hlinkClick r:id="rId2"/>
              </a:rPr>
              <a:t>https://www.esri.com/en-us/what-is-gis/overview#liSwitcher</a:t>
            </a:r>
            <a:r>
              <a:rPr lang="en-US" sz="1900" dirty="0"/>
              <a:t> </a:t>
            </a:r>
          </a:p>
        </p:txBody>
      </p:sp>
    </p:spTree>
    <p:extLst>
      <p:ext uri="{BB962C8B-B14F-4D97-AF65-F5344CB8AC3E}">
        <p14:creationId xmlns:p14="http://schemas.microsoft.com/office/powerpoint/2010/main" val="4271299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347E57F-6CE6-2B4C-9CB2-C64C7AF18A3F}"/>
              </a:ext>
            </a:extLst>
          </p:cNvPr>
          <p:cNvSpPr>
            <a:spLocks noGrp="1"/>
          </p:cNvSpPr>
          <p:nvPr>
            <p:ph type="title"/>
          </p:nvPr>
        </p:nvSpPr>
        <p:spPr>
          <a:xfrm>
            <a:off x="643467" y="321734"/>
            <a:ext cx="10905066" cy="1135737"/>
          </a:xfrm>
        </p:spPr>
        <p:txBody>
          <a:bodyPr vert="horz" lIns="91440" tIns="45720" rIns="91440" bIns="45720" rtlCol="0" anchor="ctr">
            <a:normAutofit/>
          </a:bodyPr>
          <a:lstStyle/>
          <a:p>
            <a:r>
              <a:rPr lang="en-US" i="1">
                <a:solidFill>
                  <a:schemeClr val="tx1"/>
                </a:solidFill>
              </a:rPr>
              <a:t>'Redlined Maps’ </a:t>
            </a:r>
            <a:endParaRPr lang="en-US" i="1" kern="1200" dirty="0">
              <a:solidFill>
                <a:schemeClr val="tx1"/>
              </a:solidFill>
              <a:latin typeface="+mj-lt"/>
              <a:ea typeface="+mj-ea"/>
              <a:cs typeface="+mj-cs"/>
            </a:endParaRPr>
          </a:p>
        </p:txBody>
      </p:sp>
      <p:sp>
        <p:nvSpPr>
          <p:cNvPr id="4" name="AutoShape 2" descr="A HOLC map of Oakland, California showing neighborhoods graded into four different categories.">
            <a:extLst>
              <a:ext uri="{FF2B5EF4-FFF2-40B4-BE49-F238E27FC236}">
                <a16:creationId xmlns:a16="http://schemas.microsoft.com/office/drawing/2014/main" id="{0DF37B14-3DDA-6C43-8B86-429BEA3920F2}"/>
              </a:ext>
            </a:extLst>
          </p:cNvPr>
          <p:cNvSpPr>
            <a:spLocks noGrp="1" noChangeAspect="1" noChangeArrowheads="1"/>
          </p:cNvSpPr>
          <p:nvPr>
            <p:ph type="body" sz="quarter" idx="13"/>
          </p:nvPr>
        </p:nvSpPr>
        <p:spPr bwMode="auto">
          <a:xfrm>
            <a:off x="643469" y="1782981"/>
            <a:ext cx="4008384" cy="4393982"/>
          </a:xfrm>
          <a:prstGeom prst="rect">
            <a:avLst/>
          </a:prstGeom>
          <a:extLst>
            <a:ext uri="{909E8E84-426E-40DD-AFC4-6F175D3DCCD1}">
              <a14:hiddenFill xmlns:a14="http://schemas.microsoft.com/office/drawing/2010/main">
                <a:solidFill>
                  <a:srgbClr val="FFFFFF"/>
                </a:solidFill>
              </a14:hiddenFill>
            </a:ext>
          </a:extLst>
        </p:spPr>
        <p:txBody>
          <a:bodyPr vert="horz" lIns="91440" tIns="45720" rIns="91440" bIns="45720" numCol="1" rtlCol="0" anchorCtr="0" compatLnSpc="1">
            <a:prstTxWarp prst="textNoShape">
              <a:avLst/>
            </a:prstTxWarp>
            <a:normAutofit/>
          </a:bodyPr>
          <a:lstStyle/>
          <a:p>
            <a:endParaRPr lang="en-US" sz="2000" dirty="0"/>
          </a:p>
          <a:p>
            <a:r>
              <a:rPr lang="en-US" sz="2000" dirty="0"/>
              <a:t>The history of ‘Redlined’ maps</a:t>
            </a:r>
          </a:p>
          <a:p>
            <a:r>
              <a:rPr lang="en-US" sz="2000" dirty="0"/>
              <a:t>The social effects </a:t>
            </a:r>
          </a:p>
          <a:p>
            <a:r>
              <a:rPr lang="en-US" sz="2000" dirty="0"/>
              <a:t>The physical environment</a:t>
            </a:r>
          </a:p>
        </p:txBody>
      </p:sp>
      <p:grpSp>
        <p:nvGrpSpPr>
          <p:cNvPr id="19"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Diagram, map&#10;&#10;Description automatically generated">
            <a:extLst>
              <a:ext uri="{FF2B5EF4-FFF2-40B4-BE49-F238E27FC236}">
                <a16:creationId xmlns:a16="http://schemas.microsoft.com/office/drawing/2014/main" id="{A3BF110C-EB55-AB4E-B62C-97317CFABB58}"/>
              </a:ext>
            </a:extLst>
          </p:cNvPr>
          <p:cNvPicPr>
            <a:picLocks noChangeAspect="1"/>
          </p:cNvPicPr>
          <p:nvPr/>
        </p:nvPicPr>
        <p:blipFill>
          <a:blip r:embed="rId2"/>
          <a:stretch>
            <a:fillRect/>
          </a:stretch>
        </p:blipFill>
        <p:spPr>
          <a:xfrm>
            <a:off x="5371652" y="1782981"/>
            <a:ext cx="6100548" cy="4361892"/>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0208330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38EDC-B784-D948-A2F1-5E87B48446C8}"/>
              </a:ext>
            </a:extLst>
          </p:cNvPr>
          <p:cNvSpPr>
            <a:spLocks noGrp="1"/>
          </p:cNvSpPr>
          <p:nvPr>
            <p:ph type="title"/>
          </p:nvPr>
        </p:nvSpPr>
        <p:spPr/>
        <p:txBody>
          <a:bodyPr/>
          <a:lstStyle/>
          <a:p>
            <a:r>
              <a:rPr lang="en-US" dirty="0"/>
              <a:t>Here are just some of the questions that GIS allows us to explore with crime data.</a:t>
            </a:r>
          </a:p>
        </p:txBody>
      </p:sp>
      <p:sp>
        <p:nvSpPr>
          <p:cNvPr id="3" name="Text Placeholder 2">
            <a:extLst>
              <a:ext uri="{FF2B5EF4-FFF2-40B4-BE49-F238E27FC236}">
                <a16:creationId xmlns:a16="http://schemas.microsoft.com/office/drawing/2014/main" id="{965F8CBB-DA9A-3747-B2ED-50C81AC47931}"/>
              </a:ext>
            </a:extLst>
          </p:cNvPr>
          <p:cNvSpPr>
            <a:spLocks noGrp="1"/>
          </p:cNvSpPr>
          <p:nvPr>
            <p:ph type="body" sz="quarter" idx="13"/>
          </p:nvPr>
        </p:nvSpPr>
        <p:spPr>
          <a:xfrm>
            <a:off x="838200" y="1835584"/>
            <a:ext cx="8843682" cy="4065454"/>
          </a:xfrm>
        </p:spPr>
        <p:txBody>
          <a:bodyPr/>
          <a:lstStyle/>
          <a:p>
            <a:r>
              <a:rPr lang="en-US" dirty="0"/>
              <a:t>Where are the most vulnerable communities located?</a:t>
            </a:r>
          </a:p>
          <a:p>
            <a:r>
              <a:rPr lang="en-US" dirty="0"/>
              <a:t>Why do crimes occur in one area and not the other</a:t>
            </a:r>
          </a:p>
          <a:p>
            <a:r>
              <a:rPr lang="en-US" dirty="0"/>
              <a:t>How do offenders travel to the crime location? </a:t>
            </a:r>
          </a:p>
          <a:p>
            <a:r>
              <a:rPr lang="en-US" dirty="0"/>
              <a:t>Where are there more or less stop and search than we would expect in relation to the distribution of crime? </a:t>
            </a:r>
          </a:p>
        </p:txBody>
      </p:sp>
    </p:spTree>
    <p:extLst>
      <p:ext uri="{BB962C8B-B14F-4D97-AF65-F5344CB8AC3E}">
        <p14:creationId xmlns:p14="http://schemas.microsoft.com/office/powerpoint/2010/main" val="22343916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6467F-D18A-4427-886F-0FFE2486FFE9}"/>
              </a:ext>
            </a:extLst>
          </p:cNvPr>
          <p:cNvSpPr>
            <a:spLocks noGrp="1"/>
          </p:cNvSpPr>
          <p:nvPr>
            <p:ph type="title"/>
          </p:nvPr>
        </p:nvSpPr>
        <p:spPr/>
        <p:txBody>
          <a:bodyPr/>
          <a:lstStyle/>
          <a:p>
            <a:r>
              <a:rPr lang="en-GB" dirty="0"/>
              <a:t>Reference vs Thematic Maps</a:t>
            </a:r>
          </a:p>
        </p:txBody>
      </p:sp>
      <p:sp>
        <p:nvSpPr>
          <p:cNvPr id="3" name="Text Placeholder 2">
            <a:extLst>
              <a:ext uri="{FF2B5EF4-FFF2-40B4-BE49-F238E27FC236}">
                <a16:creationId xmlns:a16="http://schemas.microsoft.com/office/drawing/2014/main" id="{14A1768E-1B14-4EA3-83EA-A09445BA23BA}"/>
              </a:ext>
            </a:extLst>
          </p:cNvPr>
          <p:cNvSpPr>
            <a:spLocks noGrp="1"/>
          </p:cNvSpPr>
          <p:nvPr>
            <p:ph type="body" sz="quarter" idx="13"/>
          </p:nvPr>
        </p:nvSpPr>
        <p:spPr/>
        <p:txBody>
          <a:bodyPr/>
          <a:lstStyle/>
          <a:p>
            <a:r>
              <a:rPr lang="en-GB" dirty="0"/>
              <a:t>Reference Maps: used to communicate location on more static data points</a:t>
            </a:r>
          </a:p>
          <a:p>
            <a:pPr lvl="1"/>
            <a:r>
              <a:rPr lang="en-GB" dirty="0"/>
              <a:t>To ‘pin point’ data on a map </a:t>
            </a:r>
          </a:p>
          <a:p>
            <a:pPr lvl="1"/>
            <a:r>
              <a:rPr lang="en-GB" dirty="0"/>
              <a:t>Descriptive </a:t>
            </a:r>
          </a:p>
          <a:p>
            <a:pPr marL="0" indent="0">
              <a:buNone/>
            </a:pPr>
            <a:endParaRPr lang="en-GB" dirty="0"/>
          </a:p>
          <a:p>
            <a:r>
              <a:rPr lang="en-GB" dirty="0"/>
              <a:t>Thematic Maps: used to highlight a spatial relationship</a:t>
            </a:r>
          </a:p>
          <a:p>
            <a:pPr lvl="1"/>
            <a:r>
              <a:rPr lang="en-GB" dirty="0"/>
              <a:t>To ‘study a theme’ within a map</a:t>
            </a:r>
          </a:p>
          <a:p>
            <a:pPr lvl="1"/>
            <a:r>
              <a:rPr lang="en-GB" dirty="0"/>
              <a:t>Explanatory </a:t>
            </a:r>
          </a:p>
          <a:p>
            <a:endParaRPr lang="en-GB" dirty="0"/>
          </a:p>
        </p:txBody>
      </p:sp>
      <p:sp>
        <p:nvSpPr>
          <p:cNvPr id="4" name="Slide Number Placeholder 3">
            <a:extLst>
              <a:ext uri="{FF2B5EF4-FFF2-40B4-BE49-F238E27FC236}">
                <a16:creationId xmlns:a16="http://schemas.microsoft.com/office/drawing/2014/main" id="{FDA84A0D-D8DE-420E-A1F3-31D0E98B30AE}"/>
              </a:ext>
            </a:extLst>
          </p:cNvPr>
          <p:cNvSpPr>
            <a:spLocks noGrp="1"/>
          </p:cNvSpPr>
          <p:nvPr>
            <p:ph type="sldNum" sz="quarter" idx="12"/>
          </p:nvPr>
        </p:nvSpPr>
        <p:spPr/>
        <p:txBody>
          <a:bodyPr/>
          <a:lstStyle/>
          <a:p>
            <a:fld id="{016687C5-7511-7743-B429-3BDBE272F28B}" type="slidenum">
              <a:rPr lang="en-US" smtClean="0"/>
              <a:t>15</a:t>
            </a:fld>
            <a:endParaRPr lang="en-US"/>
          </a:p>
        </p:txBody>
      </p:sp>
    </p:spTree>
    <p:extLst>
      <p:ext uri="{BB962C8B-B14F-4D97-AF65-F5344CB8AC3E}">
        <p14:creationId xmlns:p14="http://schemas.microsoft.com/office/powerpoint/2010/main" val="1137663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77481-92B5-4631-86BB-0E62EDA56A03}"/>
              </a:ext>
            </a:extLst>
          </p:cNvPr>
          <p:cNvSpPr>
            <a:spLocks noGrp="1"/>
          </p:cNvSpPr>
          <p:nvPr>
            <p:ph type="title"/>
          </p:nvPr>
        </p:nvSpPr>
        <p:spPr/>
        <p:txBody>
          <a:bodyPr/>
          <a:lstStyle/>
          <a:p>
            <a:r>
              <a:rPr lang="en-GB" dirty="0"/>
              <a:t>Reference vs Thematic Maps Continued… </a:t>
            </a:r>
          </a:p>
        </p:txBody>
      </p:sp>
      <p:pic>
        <p:nvPicPr>
          <p:cNvPr id="5" name="Picture 4" descr="This is an example of a reference map; it demonstrates a world map with various descriptors such as the name of each country&#10;">
            <a:extLst>
              <a:ext uri="{FF2B5EF4-FFF2-40B4-BE49-F238E27FC236}">
                <a16:creationId xmlns:a16="http://schemas.microsoft.com/office/drawing/2014/main" id="{8D768E73-149F-434B-9EF8-86A44CE53738}"/>
              </a:ext>
            </a:extLst>
          </p:cNvPr>
          <p:cNvPicPr>
            <a:picLocks noChangeAspect="1"/>
          </p:cNvPicPr>
          <p:nvPr/>
        </p:nvPicPr>
        <p:blipFill>
          <a:blip r:embed="rId3"/>
          <a:stretch>
            <a:fillRect/>
          </a:stretch>
        </p:blipFill>
        <p:spPr>
          <a:xfrm>
            <a:off x="736022" y="1814777"/>
            <a:ext cx="4135579" cy="3491513"/>
          </a:xfrm>
          <a:prstGeom prst="rect">
            <a:avLst/>
          </a:prstGeom>
        </p:spPr>
      </p:pic>
      <p:sp>
        <p:nvSpPr>
          <p:cNvPr id="3" name="TextBox 2">
            <a:extLst>
              <a:ext uri="{FF2B5EF4-FFF2-40B4-BE49-F238E27FC236}">
                <a16:creationId xmlns:a16="http://schemas.microsoft.com/office/drawing/2014/main" id="{1FBB71EF-1340-4F55-B7DF-AAA89021CAF7}"/>
              </a:ext>
            </a:extLst>
          </p:cNvPr>
          <p:cNvSpPr txBox="1"/>
          <p:nvPr/>
        </p:nvSpPr>
        <p:spPr>
          <a:xfrm>
            <a:off x="5456253" y="3199171"/>
            <a:ext cx="710085" cy="369332"/>
          </a:xfrm>
          <a:prstGeom prst="rect">
            <a:avLst/>
          </a:prstGeom>
          <a:noFill/>
        </p:spPr>
        <p:txBody>
          <a:bodyPr wrap="square" rtlCol="0">
            <a:spAutoFit/>
          </a:bodyPr>
          <a:lstStyle/>
          <a:p>
            <a:r>
              <a:rPr lang="en-GB" dirty="0"/>
              <a:t>Vs</a:t>
            </a:r>
          </a:p>
        </p:txBody>
      </p:sp>
      <p:pic>
        <p:nvPicPr>
          <p:cNvPr id="7" name="Picture 6" descr="This is an example of a reference map; it demonstrates an example of a cartogram using population as a weighted variable &#10;">
            <a:extLst>
              <a:ext uri="{FF2B5EF4-FFF2-40B4-BE49-F238E27FC236}">
                <a16:creationId xmlns:a16="http://schemas.microsoft.com/office/drawing/2014/main" id="{7D246EEC-2AAA-4820-B445-22BF84D39780}"/>
              </a:ext>
            </a:extLst>
          </p:cNvPr>
          <p:cNvPicPr>
            <a:picLocks noChangeAspect="1"/>
          </p:cNvPicPr>
          <p:nvPr/>
        </p:nvPicPr>
        <p:blipFill rotWithShape="1">
          <a:blip r:embed="rId4"/>
          <a:srcRect t="9682"/>
          <a:stretch/>
        </p:blipFill>
        <p:spPr>
          <a:xfrm>
            <a:off x="6540982" y="1606407"/>
            <a:ext cx="4514306" cy="4077218"/>
          </a:xfrm>
          <a:prstGeom prst="rect">
            <a:avLst/>
          </a:prstGeom>
        </p:spPr>
      </p:pic>
      <p:sp>
        <p:nvSpPr>
          <p:cNvPr id="4" name="Slide Number Placeholder 3">
            <a:extLst>
              <a:ext uri="{FF2B5EF4-FFF2-40B4-BE49-F238E27FC236}">
                <a16:creationId xmlns:a16="http://schemas.microsoft.com/office/drawing/2014/main" id="{C0C97D87-4862-4621-8C0B-4F8041C1325F}"/>
              </a:ext>
            </a:extLst>
          </p:cNvPr>
          <p:cNvSpPr>
            <a:spLocks noGrp="1"/>
          </p:cNvSpPr>
          <p:nvPr>
            <p:ph type="sldNum" sz="quarter" idx="12"/>
          </p:nvPr>
        </p:nvSpPr>
        <p:spPr/>
        <p:txBody>
          <a:bodyPr/>
          <a:lstStyle/>
          <a:p>
            <a:fld id="{016687C5-7511-7743-B429-3BDBE272F28B}" type="slidenum">
              <a:rPr lang="en-US" smtClean="0"/>
              <a:t>16</a:t>
            </a:fld>
            <a:endParaRPr lang="en-US"/>
          </a:p>
        </p:txBody>
      </p:sp>
    </p:spTree>
    <p:extLst>
      <p:ext uri="{BB962C8B-B14F-4D97-AF65-F5344CB8AC3E}">
        <p14:creationId xmlns:p14="http://schemas.microsoft.com/office/powerpoint/2010/main" val="13528109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7064D-62C5-4E3E-87F5-AE7B93809F76}"/>
              </a:ext>
            </a:extLst>
          </p:cNvPr>
          <p:cNvSpPr>
            <a:spLocks noGrp="1"/>
          </p:cNvSpPr>
          <p:nvPr>
            <p:ph type="title"/>
          </p:nvPr>
        </p:nvSpPr>
        <p:spPr>
          <a:xfrm>
            <a:off x="177800" y="125640"/>
            <a:ext cx="11614150" cy="548819"/>
          </a:xfrm>
        </p:spPr>
        <p:txBody>
          <a:bodyPr/>
          <a:lstStyle/>
          <a:p>
            <a:r>
              <a:rPr lang="en-GB" dirty="0"/>
              <a:t>Tube Map Example                 </a:t>
            </a:r>
            <a:r>
              <a:rPr lang="en-GB" sz="1400" i="1" dirty="0">
                <a:solidFill>
                  <a:schemeClr val="tx1"/>
                </a:solidFill>
              </a:rPr>
              <a:t>(source = </a:t>
            </a:r>
            <a:r>
              <a:rPr lang="en-GB" sz="1400" i="1" dirty="0">
                <a:solidFill>
                  <a:schemeClr val="tx1"/>
                </a:solidFill>
                <a:hlinkClick r:id="rId3"/>
              </a:rPr>
              <a:t>https://www.crimrxiv.com/pub/slkb1v54/release/1</a:t>
            </a:r>
            <a:r>
              <a:rPr lang="en-GB" sz="1400" i="1" dirty="0">
                <a:solidFill>
                  <a:schemeClr val="tx1"/>
                </a:solidFill>
              </a:rPr>
              <a:t>)</a:t>
            </a:r>
            <a:endParaRPr lang="en-GB" i="1" dirty="0">
              <a:solidFill>
                <a:schemeClr val="tx1"/>
              </a:solidFill>
            </a:endParaRPr>
          </a:p>
        </p:txBody>
      </p:sp>
      <p:sp>
        <p:nvSpPr>
          <p:cNvPr id="4" name="Slide Number Placeholder 3">
            <a:extLst>
              <a:ext uri="{FF2B5EF4-FFF2-40B4-BE49-F238E27FC236}">
                <a16:creationId xmlns:a16="http://schemas.microsoft.com/office/drawing/2014/main" id="{9AEC9535-FA6E-44C4-B98E-F99FE863F35B}"/>
              </a:ext>
            </a:extLst>
          </p:cNvPr>
          <p:cNvSpPr>
            <a:spLocks noGrp="1"/>
          </p:cNvSpPr>
          <p:nvPr>
            <p:ph type="sldNum" sz="quarter" idx="12"/>
          </p:nvPr>
        </p:nvSpPr>
        <p:spPr/>
        <p:txBody>
          <a:bodyPr/>
          <a:lstStyle/>
          <a:p>
            <a:fld id="{016687C5-7511-7743-B429-3BDBE272F28B}" type="slidenum">
              <a:rPr lang="en-US" smtClean="0"/>
              <a:t>17</a:t>
            </a:fld>
            <a:endParaRPr lang="en-US"/>
          </a:p>
        </p:txBody>
      </p:sp>
      <p:pic>
        <p:nvPicPr>
          <p:cNvPr id="6" name="Picture 5" descr="Map&#10;&#10;Description automatically generated">
            <a:extLst>
              <a:ext uri="{FF2B5EF4-FFF2-40B4-BE49-F238E27FC236}">
                <a16:creationId xmlns:a16="http://schemas.microsoft.com/office/drawing/2014/main" id="{E02FA6E6-477A-5242-9888-D5B7B0FA5784}"/>
              </a:ext>
            </a:extLst>
          </p:cNvPr>
          <p:cNvPicPr>
            <a:picLocks noChangeAspect="1"/>
          </p:cNvPicPr>
          <p:nvPr/>
        </p:nvPicPr>
        <p:blipFill rotWithShape="1">
          <a:blip r:embed="rId4">
            <a:extLst>
              <a:ext uri="{28A0092B-C50C-407E-A947-70E740481C1C}">
                <a14:useLocalDpi xmlns:a14="http://schemas.microsoft.com/office/drawing/2010/main" val="0"/>
              </a:ext>
            </a:extLst>
          </a:blip>
          <a:srcRect l="-157" t="-1061" r="157" b="1061"/>
          <a:stretch/>
        </p:blipFill>
        <p:spPr>
          <a:xfrm>
            <a:off x="2036929" y="674459"/>
            <a:ext cx="8083551" cy="6178146"/>
          </a:xfrm>
          <a:prstGeom prst="rect">
            <a:avLst/>
          </a:prstGeom>
        </p:spPr>
      </p:pic>
    </p:spTree>
    <p:extLst>
      <p:ext uri="{BB962C8B-B14F-4D97-AF65-F5344CB8AC3E}">
        <p14:creationId xmlns:p14="http://schemas.microsoft.com/office/powerpoint/2010/main" val="15213749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7064D-62C5-4E3E-87F5-AE7B93809F76}"/>
              </a:ext>
            </a:extLst>
          </p:cNvPr>
          <p:cNvSpPr>
            <a:spLocks noGrp="1"/>
          </p:cNvSpPr>
          <p:nvPr>
            <p:ph type="title"/>
          </p:nvPr>
        </p:nvSpPr>
        <p:spPr/>
        <p:txBody>
          <a:bodyPr/>
          <a:lstStyle/>
          <a:p>
            <a:r>
              <a:rPr lang="en-GB" dirty="0"/>
              <a:t>Tube Map Example</a:t>
            </a:r>
          </a:p>
        </p:txBody>
      </p:sp>
      <p:sp>
        <p:nvSpPr>
          <p:cNvPr id="3" name="Text Placeholder 2">
            <a:extLst>
              <a:ext uri="{FF2B5EF4-FFF2-40B4-BE49-F238E27FC236}">
                <a16:creationId xmlns:a16="http://schemas.microsoft.com/office/drawing/2014/main" id="{CC370E76-F02F-41F3-A8EF-C8EB050C4DA8}"/>
              </a:ext>
            </a:extLst>
          </p:cNvPr>
          <p:cNvSpPr>
            <a:spLocks noGrp="1"/>
          </p:cNvSpPr>
          <p:nvPr>
            <p:ph type="body" sz="quarter" idx="13"/>
          </p:nvPr>
        </p:nvSpPr>
        <p:spPr/>
        <p:txBody>
          <a:bodyPr>
            <a:normAutofit fontScale="77500" lnSpcReduction="20000"/>
          </a:bodyPr>
          <a:lstStyle/>
          <a:p>
            <a:r>
              <a:rPr lang="en-GB" dirty="0"/>
              <a:t>How do we class Tube Maps; </a:t>
            </a:r>
          </a:p>
          <a:p>
            <a:pPr marL="0" indent="0">
              <a:buNone/>
            </a:pPr>
            <a:endParaRPr lang="en-GB" dirty="0"/>
          </a:p>
          <a:p>
            <a:r>
              <a:rPr lang="en-GB" dirty="0"/>
              <a:t>Reference maps because…</a:t>
            </a:r>
          </a:p>
          <a:p>
            <a:pPr lvl="1"/>
            <a:r>
              <a:rPr lang="en-GB" dirty="0"/>
              <a:t>They show the location of different tube stations, and the location of each tube line </a:t>
            </a:r>
          </a:p>
          <a:p>
            <a:pPr lvl="1"/>
            <a:endParaRPr lang="en-GB" dirty="0"/>
          </a:p>
          <a:p>
            <a:r>
              <a:rPr lang="en-GB" dirty="0"/>
              <a:t>Thematic maps because...</a:t>
            </a:r>
          </a:p>
          <a:p>
            <a:pPr lvl="1"/>
            <a:r>
              <a:rPr lang="en-GB" dirty="0"/>
              <a:t>They can be used to predict life expectancy, poverty and median house prices</a:t>
            </a:r>
          </a:p>
          <a:p>
            <a:pPr lvl="1"/>
            <a:endParaRPr lang="en-GB" dirty="0"/>
          </a:p>
          <a:p>
            <a:pPr lvl="1"/>
            <a:endParaRPr lang="en-GB" dirty="0"/>
          </a:p>
          <a:p>
            <a:pPr lvl="1"/>
            <a:r>
              <a:rPr lang="en-GB" dirty="0"/>
              <a:t>Have a go exploring this!!</a:t>
            </a:r>
          </a:p>
          <a:p>
            <a:pPr lvl="1"/>
            <a:r>
              <a:rPr lang="en-GB" dirty="0">
                <a:hlinkClick r:id="rId3"/>
              </a:rPr>
              <a:t>https://tubecreature.com/#/livesontheline/current/same/U/*/FFTFTF/11.469326848406268/-0.1622/51.5142/</a:t>
            </a:r>
            <a:r>
              <a:rPr lang="en-GB" dirty="0"/>
              <a:t> </a:t>
            </a:r>
          </a:p>
          <a:p>
            <a:endParaRPr lang="en-GB" dirty="0"/>
          </a:p>
        </p:txBody>
      </p:sp>
      <p:sp>
        <p:nvSpPr>
          <p:cNvPr id="4" name="Slide Number Placeholder 3">
            <a:extLst>
              <a:ext uri="{FF2B5EF4-FFF2-40B4-BE49-F238E27FC236}">
                <a16:creationId xmlns:a16="http://schemas.microsoft.com/office/drawing/2014/main" id="{9AEC9535-FA6E-44C4-B98E-F99FE863F35B}"/>
              </a:ext>
            </a:extLst>
          </p:cNvPr>
          <p:cNvSpPr>
            <a:spLocks noGrp="1"/>
          </p:cNvSpPr>
          <p:nvPr>
            <p:ph type="sldNum" sz="quarter" idx="12"/>
          </p:nvPr>
        </p:nvSpPr>
        <p:spPr/>
        <p:txBody>
          <a:bodyPr/>
          <a:lstStyle/>
          <a:p>
            <a:fld id="{016687C5-7511-7743-B429-3BDBE272F28B}" type="slidenum">
              <a:rPr lang="en-US" smtClean="0"/>
              <a:t>18</a:t>
            </a:fld>
            <a:endParaRPr lang="en-US"/>
          </a:p>
        </p:txBody>
      </p:sp>
    </p:spTree>
    <p:extLst>
      <p:ext uri="{BB962C8B-B14F-4D97-AF65-F5344CB8AC3E}">
        <p14:creationId xmlns:p14="http://schemas.microsoft.com/office/powerpoint/2010/main" val="18226694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A7C746-1480-47E8-9B0C-925E72AF817C}"/>
              </a:ext>
            </a:extLst>
          </p:cNvPr>
          <p:cNvSpPr>
            <a:spLocks noGrp="1"/>
          </p:cNvSpPr>
          <p:nvPr>
            <p:ph type="title"/>
          </p:nvPr>
        </p:nvSpPr>
        <p:spPr>
          <a:xfrm>
            <a:off x="741948" y="584458"/>
            <a:ext cx="9869906" cy="365125"/>
          </a:xfrm>
        </p:spPr>
        <p:txBody>
          <a:bodyPr/>
          <a:lstStyle/>
          <a:p>
            <a:r>
              <a:rPr lang="en-GB" sz="3600" dirty="0"/>
              <a:t>Scenario 1: The visualisation of road networks to improve road safety measures are a </a:t>
            </a:r>
            <a:r>
              <a:rPr lang="en-GB" sz="3200" dirty="0"/>
              <a:t>type</a:t>
            </a:r>
            <a:r>
              <a:rPr lang="en-GB" sz="3600" dirty="0"/>
              <a:t> of </a:t>
            </a:r>
          </a:p>
        </p:txBody>
      </p:sp>
      <p:sp>
        <p:nvSpPr>
          <p:cNvPr id="2" name="Slide Number Placeholder 1">
            <a:extLst>
              <a:ext uri="{FF2B5EF4-FFF2-40B4-BE49-F238E27FC236}">
                <a16:creationId xmlns:a16="http://schemas.microsoft.com/office/drawing/2014/main" id="{33A2CE71-7A0F-40D7-B57C-FB4457A41965}"/>
              </a:ext>
            </a:extLst>
          </p:cNvPr>
          <p:cNvSpPr>
            <a:spLocks noGrp="1"/>
          </p:cNvSpPr>
          <p:nvPr>
            <p:ph type="sldNum" sz="quarter" idx="12"/>
          </p:nvPr>
        </p:nvSpPr>
        <p:spPr/>
        <p:txBody>
          <a:bodyPr/>
          <a:lstStyle/>
          <a:p>
            <a:fld id="{016687C5-7511-7743-B429-3BDBE272F28B}" type="slidenum">
              <a:rPr lang="en-US" smtClean="0"/>
              <a:t>19</a:t>
            </a:fld>
            <a:endParaRPr lang="en-US" dirty="0"/>
          </a:p>
        </p:txBody>
      </p:sp>
    </p:spTree>
    <p:extLst>
      <p:ext uri="{BB962C8B-B14F-4D97-AF65-F5344CB8AC3E}">
        <p14:creationId xmlns:p14="http://schemas.microsoft.com/office/powerpoint/2010/main" val="16231239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00F6B-0782-7C49-9C13-7E8F1B6A2C49}"/>
              </a:ext>
            </a:extLst>
          </p:cNvPr>
          <p:cNvSpPr>
            <a:spLocks noGrp="1"/>
          </p:cNvSpPr>
          <p:nvPr>
            <p:ph type="title"/>
          </p:nvPr>
        </p:nvSpPr>
        <p:spPr/>
        <p:txBody>
          <a:bodyPr/>
          <a:lstStyle/>
          <a:p>
            <a:r>
              <a:rPr lang="en-US" dirty="0"/>
              <a:t>Upcoming CSS Events: </a:t>
            </a:r>
          </a:p>
        </p:txBody>
      </p:sp>
      <p:sp>
        <p:nvSpPr>
          <p:cNvPr id="3" name="TextBox 2">
            <a:extLst>
              <a:ext uri="{FF2B5EF4-FFF2-40B4-BE49-F238E27FC236}">
                <a16:creationId xmlns:a16="http://schemas.microsoft.com/office/drawing/2014/main" id="{FEE993C1-3C5C-9B4F-BBA1-E64E3782B712}"/>
              </a:ext>
            </a:extLst>
          </p:cNvPr>
          <p:cNvSpPr txBox="1"/>
          <p:nvPr/>
        </p:nvSpPr>
        <p:spPr>
          <a:xfrm>
            <a:off x="508386" y="1660783"/>
            <a:ext cx="10688349" cy="5878532"/>
          </a:xfrm>
          <a:prstGeom prst="rect">
            <a:avLst/>
          </a:prstGeom>
          <a:noFill/>
        </p:spPr>
        <p:txBody>
          <a:bodyPr wrap="square" rtlCol="0">
            <a:spAutoFit/>
          </a:bodyPr>
          <a:lstStyle/>
          <a:p>
            <a:pPr marL="457200" indent="-457200" algn="l">
              <a:buFont typeface="Arial" panose="020B0604020202020204" pitchFamily="34" charset="0"/>
              <a:buChar char="•"/>
            </a:pPr>
            <a:r>
              <a:rPr lang="en-GB" sz="2800" b="0" i="0" dirty="0">
                <a:effectLst/>
                <a:latin typeface="Open Sans" panose="020B0606030504020204" pitchFamily="34" charset="0"/>
              </a:rPr>
              <a:t>Computational Social Science </a:t>
            </a:r>
            <a:r>
              <a:rPr lang="en-GB" sz="2800" dirty="0">
                <a:latin typeface="Open Sans" panose="020B0606030504020204" pitchFamily="34" charset="0"/>
              </a:rPr>
              <a:t>D</a:t>
            </a:r>
            <a:r>
              <a:rPr lang="en-GB" sz="2800" b="0" i="0" dirty="0">
                <a:effectLst/>
                <a:latin typeface="Open Sans" panose="020B0606030504020204" pitchFamily="34" charset="0"/>
              </a:rPr>
              <a:t>rop-in  - </a:t>
            </a:r>
            <a:r>
              <a:rPr lang="en-GB" sz="2800" b="1" i="0" dirty="0">
                <a:effectLst/>
                <a:latin typeface="Open Sans" panose="020B0606030504020204" pitchFamily="34" charset="0"/>
              </a:rPr>
              <a:t>14/03/2023</a:t>
            </a:r>
          </a:p>
          <a:p>
            <a:pPr marL="457200" indent="-457200">
              <a:buFont typeface="Arial" panose="020B0604020202020204" pitchFamily="34" charset="0"/>
              <a:buChar char="•"/>
            </a:pPr>
            <a:r>
              <a:rPr lang="en-GB" sz="2800" b="0" i="0" dirty="0">
                <a:effectLst/>
                <a:latin typeface="Open Sans" panose="020B0606030504020204" pitchFamily="34" charset="0"/>
              </a:rPr>
              <a:t>An Introduction to Time Series </a:t>
            </a:r>
            <a:r>
              <a:rPr lang="en-GB" sz="2800" dirty="0">
                <a:latin typeface="Open Sans" panose="020B0606030504020204" pitchFamily="34" charset="0"/>
              </a:rPr>
              <a:t>A</a:t>
            </a:r>
            <a:r>
              <a:rPr lang="en-GB" sz="2800" b="0" i="0" dirty="0">
                <a:effectLst/>
                <a:latin typeface="Open Sans" panose="020B0606030504020204" pitchFamily="34" charset="0"/>
              </a:rPr>
              <a:t>nalysis and Forecasting – </a:t>
            </a:r>
            <a:r>
              <a:rPr lang="en-GB" sz="2800" b="1" i="0" dirty="0">
                <a:effectLst/>
                <a:latin typeface="Open Sans" panose="020B0606030504020204" pitchFamily="34" charset="0"/>
              </a:rPr>
              <a:t>04/04/2023</a:t>
            </a:r>
            <a:r>
              <a:rPr lang="en-GB" sz="2800" b="0" i="0" dirty="0">
                <a:effectLst/>
                <a:latin typeface="Open Sans" panose="020B0606030504020204" pitchFamily="34" charset="0"/>
              </a:rPr>
              <a:t> + </a:t>
            </a:r>
            <a:r>
              <a:rPr lang="en-GB" sz="2800" b="1" i="0" dirty="0">
                <a:effectLst/>
                <a:latin typeface="Open Sans" panose="020B0606030504020204" pitchFamily="34" charset="0"/>
              </a:rPr>
              <a:t>06/04/2023</a:t>
            </a:r>
          </a:p>
          <a:p>
            <a:pPr marL="457200" indent="-457200">
              <a:buFont typeface="Arial" panose="020B0604020202020204" pitchFamily="34" charset="0"/>
              <a:buChar char="•"/>
            </a:pPr>
            <a:r>
              <a:rPr lang="en-GB" sz="2800" b="0" i="0" dirty="0">
                <a:effectLst/>
                <a:latin typeface="Open Sans" panose="020B0606030504020204" pitchFamily="34" charset="0"/>
              </a:rPr>
              <a:t>How to become a computational social scientist – </a:t>
            </a:r>
            <a:r>
              <a:rPr lang="en-GB" sz="2800" b="1" i="0" dirty="0">
                <a:effectLst/>
                <a:latin typeface="Open Sans" panose="020B0606030504020204" pitchFamily="34" charset="0"/>
              </a:rPr>
              <a:t>18/05/2024</a:t>
            </a:r>
          </a:p>
          <a:p>
            <a:pPr marL="457200" indent="-457200">
              <a:buFont typeface="Arial" panose="020B0604020202020204" pitchFamily="34" charset="0"/>
              <a:buChar char="•"/>
            </a:pPr>
            <a:endParaRPr lang="en-GB" sz="3200" b="1" dirty="0">
              <a:latin typeface="Open Sans" panose="020B0606030504020204" pitchFamily="34" charset="0"/>
            </a:endParaRPr>
          </a:p>
          <a:p>
            <a:pPr marL="457200" indent="-457200">
              <a:buFont typeface="Arial" panose="020B0604020202020204" pitchFamily="34" charset="0"/>
              <a:buChar char="•"/>
            </a:pPr>
            <a:r>
              <a:rPr lang="en-GB" sz="2800" i="0" dirty="0">
                <a:effectLst/>
                <a:latin typeface="Open Sans" panose="020B0606030504020204" pitchFamily="34" charset="0"/>
              </a:rPr>
              <a:t>For the full list of events browse our event page</a:t>
            </a:r>
          </a:p>
          <a:p>
            <a:pPr marL="914400" lvl="1" indent="-457200">
              <a:buFont typeface="Arial" panose="020B0604020202020204" pitchFamily="34" charset="0"/>
              <a:buChar char="•"/>
            </a:pPr>
            <a:r>
              <a:rPr lang="en-GB" sz="2800" b="1" i="0" dirty="0">
                <a:effectLst/>
                <a:latin typeface="Open Sans" panose="020B0606030504020204" pitchFamily="34" charset="0"/>
              </a:rPr>
              <a:t> </a:t>
            </a:r>
            <a:r>
              <a:rPr lang="en-GB" sz="2800" b="1" i="1" dirty="0">
                <a:effectLst/>
                <a:latin typeface="Open Sans" panose="020B0606030504020204" pitchFamily="34" charset="0"/>
                <a:hlinkClick r:id="rId2"/>
              </a:rPr>
              <a:t>https://ukdataservice.ac.uk/training-events/</a:t>
            </a:r>
            <a:r>
              <a:rPr lang="en-GB" sz="2800" b="1" i="1" dirty="0">
                <a:effectLst/>
                <a:latin typeface="Open Sans" panose="020B0606030504020204" pitchFamily="34" charset="0"/>
              </a:rPr>
              <a:t> </a:t>
            </a:r>
          </a:p>
          <a:p>
            <a:pPr marL="457200" indent="-457200">
              <a:buFont typeface="Arial" panose="020B0604020202020204" pitchFamily="34" charset="0"/>
              <a:buChar char="•"/>
            </a:pPr>
            <a:endParaRPr lang="en-GB" sz="2800" b="0" i="0" dirty="0">
              <a:solidFill>
                <a:srgbClr val="484554"/>
              </a:solidFill>
              <a:effectLst/>
              <a:latin typeface="Open Sans" panose="020B0606030504020204" pitchFamily="34" charset="0"/>
            </a:endParaRPr>
          </a:p>
          <a:p>
            <a:pPr marL="457200" indent="-457200">
              <a:buFont typeface="Arial" panose="020B0604020202020204" pitchFamily="34" charset="0"/>
              <a:buChar char="•"/>
            </a:pPr>
            <a:endParaRPr lang="en-GB" sz="2800" b="0" i="0" dirty="0">
              <a:solidFill>
                <a:srgbClr val="484554"/>
              </a:solidFill>
              <a:effectLst/>
              <a:latin typeface="Open Sans" panose="020B0606030504020204" pitchFamily="34" charset="0"/>
            </a:endParaRPr>
          </a:p>
          <a:p>
            <a:pPr marL="457200" indent="-457200">
              <a:buFont typeface="Arial" panose="020B0604020202020204" pitchFamily="34" charset="0"/>
              <a:buChar char="•"/>
            </a:pPr>
            <a:endParaRPr lang="en-GB" sz="2800" b="0" i="0" dirty="0">
              <a:solidFill>
                <a:srgbClr val="484554"/>
              </a:solidFill>
              <a:effectLst/>
              <a:latin typeface="Open Sans" panose="020B0606030504020204" pitchFamily="34" charset="0"/>
            </a:endParaRPr>
          </a:p>
          <a:p>
            <a:pPr marL="457200" indent="-457200" algn="l">
              <a:buFont typeface="Arial" panose="020B0604020202020204" pitchFamily="34" charset="0"/>
              <a:buChar char="•"/>
            </a:pPr>
            <a:endParaRPr lang="en-GB" sz="2800" b="0" i="0" dirty="0">
              <a:solidFill>
                <a:srgbClr val="484554"/>
              </a:solidFill>
              <a:effectLst/>
              <a:latin typeface="Open Sans" panose="020B0606030504020204" pitchFamily="34" charset="0"/>
            </a:endParaRPr>
          </a:p>
          <a:p>
            <a:pPr algn="l"/>
            <a:endParaRPr lang="en-GB" sz="2800" b="0" i="0" dirty="0">
              <a:solidFill>
                <a:srgbClr val="484554"/>
              </a:solidFill>
              <a:effectLst/>
              <a:latin typeface="Open Sans" panose="020B0606030504020204" pitchFamily="34" charset="0"/>
            </a:endParaRPr>
          </a:p>
        </p:txBody>
      </p:sp>
    </p:spTree>
    <p:extLst>
      <p:ext uri="{BB962C8B-B14F-4D97-AF65-F5344CB8AC3E}">
        <p14:creationId xmlns:p14="http://schemas.microsoft.com/office/powerpoint/2010/main" val="31948824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5D4EE24-982F-4200-BB22-3587BE2E1D0D}"/>
              </a:ext>
            </a:extLst>
          </p:cNvPr>
          <p:cNvSpPr>
            <a:spLocks noGrp="1"/>
          </p:cNvSpPr>
          <p:nvPr>
            <p:ph type="title"/>
          </p:nvPr>
        </p:nvSpPr>
        <p:spPr>
          <a:xfrm>
            <a:off x="826168" y="516902"/>
            <a:ext cx="9977271" cy="548819"/>
          </a:xfrm>
        </p:spPr>
        <p:txBody>
          <a:bodyPr/>
          <a:lstStyle/>
          <a:p>
            <a:r>
              <a:rPr lang="en-GB" sz="3600" dirty="0"/>
              <a:t>Scenario 2: The visualisation of the earths surface, showing its elevation, is a type of</a:t>
            </a:r>
          </a:p>
        </p:txBody>
      </p:sp>
      <p:sp>
        <p:nvSpPr>
          <p:cNvPr id="2" name="Slide Number Placeholder 1">
            <a:extLst>
              <a:ext uri="{FF2B5EF4-FFF2-40B4-BE49-F238E27FC236}">
                <a16:creationId xmlns:a16="http://schemas.microsoft.com/office/drawing/2014/main" id="{213D80E3-2981-4E97-9336-75FFD2ECD7AB}"/>
              </a:ext>
            </a:extLst>
          </p:cNvPr>
          <p:cNvSpPr>
            <a:spLocks noGrp="1"/>
          </p:cNvSpPr>
          <p:nvPr>
            <p:ph type="sldNum" sz="quarter" idx="12"/>
          </p:nvPr>
        </p:nvSpPr>
        <p:spPr/>
        <p:txBody>
          <a:bodyPr/>
          <a:lstStyle/>
          <a:p>
            <a:fld id="{016687C5-7511-7743-B429-3BDBE272F28B}" type="slidenum">
              <a:rPr lang="en-US" smtClean="0"/>
              <a:t>20</a:t>
            </a:fld>
            <a:endParaRPr lang="en-US" dirty="0"/>
          </a:p>
        </p:txBody>
      </p:sp>
    </p:spTree>
    <p:extLst>
      <p:ext uri="{BB962C8B-B14F-4D97-AF65-F5344CB8AC3E}">
        <p14:creationId xmlns:p14="http://schemas.microsoft.com/office/powerpoint/2010/main" val="7311353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D19A6A-5288-4E18-8081-16E0C9C11BD2}"/>
              </a:ext>
            </a:extLst>
          </p:cNvPr>
          <p:cNvSpPr>
            <a:spLocks noGrp="1"/>
          </p:cNvSpPr>
          <p:nvPr>
            <p:ph type="title"/>
          </p:nvPr>
        </p:nvSpPr>
        <p:spPr>
          <a:xfrm>
            <a:off x="741947" y="689977"/>
            <a:ext cx="9977271" cy="548819"/>
          </a:xfrm>
        </p:spPr>
        <p:txBody>
          <a:bodyPr/>
          <a:lstStyle/>
          <a:p>
            <a:r>
              <a:rPr lang="en-GB" sz="3600" dirty="0"/>
              <a:t>Scenario 3: Navigation tools such as Google maps or City-Mapper can be classed as</a:t>
            </a:r>
          </a:p>
        </p:txBody>
      </p:sp>
      <p:sp>
        <p:nvSpPr>
          <p:cNvPr id="2" name="Slide Number Placeholder 1">
            <a:extLst>
              <a:ext uri="{FF2B5EF4-FFF2-40B4-BE49-F238E27FC236}">
                <a16:creationId xmlns:a16="http://schemas.microsoft.com/office/drawing/2014/main" id="{C3148C59-A5E9-4204-A9AA-C8E6FFD1CAEE}"/>
              </a:ext>
            </a:extLst>
          </p:cNvPr>
          <p:cNvSpPr>
            <a:spLocks noGrp="1"/>
          </p:cNvSpPr>
          <p:nvPr>
            <p:ph type="sldNum" sz="quarter" idx="12"/>
          </p:nvPr>
        </p:nvSpPr>
        <p:spPr/>
        <p:txBody>
          <a:bodyPr/>
          <a:lstStyle/>
          <a:p>
            <a:fld id="{016687C5-7511-7743-B429-3BDBE272F28B}" type="slidenum">
              <a:rPr lang="en-US" smtClean="0"/>
              <a:t>21</a:t>
            </a:fld>
            <a:endParaRPr lang="en-US" dirty="0"/>
          </a:p>
        </p:txBody>
      </p:sp>
    </p:spTree>
    <p:extLst>
      <p:ext uri="{BB962C8B-B14F-4D97-AF65-F5344CB8AC3E}">
        <p14:creationId xmlns:p14="http://schemas.microsoft.com/office/powerpoint/2010/main" val="14341970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AF0F1-C5BA-B541-BFD6-4599604CEACE}"/>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9768928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3516E-3B49-7546-BCA7-524F5764632D}"/>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9649368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85B9E-18CE-2715-C418-59845732FB60}"/>
              </a:ext>
            </a:extLst>
          </p:cNvPr>
          <p:cNvSpPr>
            <a:spLocks noGrp="1"/>
          </p:cNvSpPr>
          <p:nvPr>
            <p:ph type="title"/>
          </p:nvPr>
        </p:nvSpPr>
        <p:spPr/>
        <p:txBody>
          <a:bodyPr/>
          <a:lstStyle/>
          <a:p>
            <a:r>
              <a:rPr lang="en-GB" dirty="0"/>
              <a:t>To sum up </a:t>
            </a:r>
          </a:p>
        </p:txBody>
      </p:sp>
      <p:sp>
        <p:nvSpPr>
          <p:cNvPr id="3" name="Text Placeholder 2">
            <a:extLst>
              <a:ext uri="{FF2B5EF4-FFF2-40B4-BE49-F238E27FC236}">
                <a16:creationId xmlns:a16="http://schemas.microsoft.com/office/drawing/2014/main" id="{E913B58D-CD9F-2B37-F451-5CE15D5A0D39}"/>
              </a:ext>
            </a:extLst>
          </p:cNvPr>
          <p:cNvSpPr>
            <a:spLocks noGrp="1"/>
          </p:cNvSpPr>
          <p:nvPr>
            <p:ph type="body" sz="quarter" idx="13"/>
          </p:nvPr>
        </p:nvSpPr>
        <p:spPr/>
        <p:txBody>
          <a:bodyPr>
            <a:normAutofit fontScale="92500" lnSpcReduction="20000"/>
          </a:bodyPr>
          <a:lstStyle/>
          <a:p>
            <a:pPr marL="0" indent="0">
              <a:buNone/>
            </a:pPr>
            <a:endParaRPr lang="en-US" dirty="0">
              <a:effectLst/>
            </a:endParaRPr>
          </a:p>
          <a:p>
            <a:r>
              <a:rPr lang="en-US" dirty="0">
                <a:effectLst/>
              </a:rPr>
              <a:t>All though maps falls broadly into two categories, there are ways in which these types of map overlap or share similarities </a:t>
            </a:r>
          </a:p>
          <a:p>
            <a:r>
              <a:rPr lang="en-US" dirty="0">
                <a:effectLst/>
              </a:rPr>
              <a:t> Almost every thematic maps is also a reference map, but not every reference map is a thematic map </a:t>
            </a:r>
          </a:p>
          <a:p>
            <a:r>
              <a:rPr lang="en-US" dirty="0">
                <a:effectLst/>
              </a:rPr>
              <a:t>The decision is up to you, it is not entirely necessary to define these in your work but it is important to now what type of map you want to make as these can be affected by the data you have</a:t>
            </a:r>
          </a:p>
          <a:p>
            <a:pPr marL="0" indent="0">
              <a:buNone/>
            </a:pPr>
            <a:br>
              <a:rPr lang="en-US" dirty="0">
                <a:effectLst/>
              </a:rPr>
            </a:br>
            <a:endParaRPr lang="en-GB" dirty="0"/>
          </a:p>
        </p:txBody>
      </p:sp>
    </p:spTree>
    <p:extLst>
      <p:ext uri="{BB962C8B-B14F-4D97-AF65-F5344CB8AC3E}">
        <p14:creationId xmlns:p14="http://schemas.microsoft.com/office/powerpoint/2010/main" val="32918870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FF9483-975B-45DE-9B8D-CC15B455D3BA}"/>
              </a:ext>
            </a:extLst>
          </p:cNvPr>
          <p:cNvSpPr>
            <a:spLocks noGrp="1"/>
          </p:cNvSpPr>
          <p:nvPr>
            <p:ph type="title"/>
          </p:nvPr>
        </p:nvSpPr>
        <p:spPr>
          <a:xfrm>
            <a:off x="1107364" y="786230"/>
            <a:ext cx="9977271" cy="548819"/>
          </a:xfrm>
        </p:spPr>
        <p:txBody>
          <a:bodyPr/>
          <a:lstStyle/>
          <a:p>
            <a:r>
              <a:rPr lang="en-GB" sz="3600" dirty="0"/>
              <a:t>Can you give examples of any other types of map that share qualities of both thematic and reference maps? </a:t>
            </a:r>
          </a:p>
        </p:txBody>
      </p:sp>
      <p:pic>
        <p:nvPicPr>
          <p:cNvPr id="5" name="Picture 4" descr="Here we have a list of map types that can share qualities of both thematic and reference maps&#10;- bus maps, world maps, crime data, walking routes, covid deaths, health maps, heat maps, real-time weather visualisation ">
            <a:extLst>
              <a:ext uri="{FF2B5EF4-FFF2-40B4-BE49-F238E27FC236}">
                <a16:creationId xmlns:a16="http://schemas.microsoft.com/office/drawing/2014/main" id="{57EAEF86-C220-4655-B2EE-BDD854D87E88}"/>
              </a:ext>
            </a:extLst>
          </p:cNvPr>
          <p:cNvPicPr>
            <a:picLocks noChangeAspect="1"/>
          </p:cNvPicPr>
          <p:nvPr/>
        </p:nvPicPr>
        <p:blipFill rotWithShape="1">
          <a:blip r:embed="rId3"/>
          <a:srcRect l="8431" t="35978" r="58750" b="33709"/>
          <a:stretch/>
        </p:blipFill>
        <p:spPr>
          <a:xfrm>
            <a:off x="528932" y="1997242"/>
            <a:ext cx="10410865" cy="2707106"/>
          </a:xfrm>
          <a:prstGeom prst="rect">
            <a:avLst/>
          </a:prstGeom>
        </p:spPr>
      </p:pic>
      <p:sp>
        <p:nvSpPr>
          <p:cNvPr id="2" name="Slide Number Placeholder 1">
            <a:extLst>
              <a:ext uri="{FF2B5EF4-FFF2-40B4-BE49-F238E27FC236}">
                <a16:creationId xmlns:a16="http://schemas.microsoft.com/office/drawing/2014/main" id="{73C5889D-FF42-4A01-9CDB-F012D994E520}"/>
              </a:ext>
            </a:extLst>
          </p:cNvPr>
          <p:cNvSpPr>
            <a:spLocks noGrp="1"/>
          </p:cNvSpPr>
          <p:nvPr>
            <p:ph type="sldNum" sz="quarter" idx="12"/>
          </p:nvPr>
        </p:nvSpPr>
        <p:spPr/>
        <p:txBody>
          <a:bodyPr/>
          <a:lstStyle/>
          <a:p>
            <a:fld id="{016687C5-7511-7743-B429-3BDBE272F28B}" type="slidenum">
              <a:rPr lang="en-US" smtClean="0"/>
              <a:t>25</a:t>
            </a:fld>
            <a:endParaRPr lang="en-US" dirty="0"/>
          </a:p>
        </p:txBody>
      </p:sp>
    </p:spTree>
    <p:extLst>
      <p:ext uri="{BB962C8B-B14F-4D97-AF65-F5344CB8AC3E}">
        <p14:creationId xmlns:p14="http://schemas.microsoft.com/office/powerpoint/2010/main" val="35741056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273CD-168B-CF44-9878-283DD874D7CF}"/>
              </a:ext>
            </a:extLst>
          </p:cNvPr>
          <p:cNvSpPr>
            <a:spLocks noGrp="1"/>
          </p:cNvSpPr>
          <p:nvPr>
            <p:ph type="title"/>
          </p:nvPr>
        </p:nvSpPr>
        <p:spPr/>
        <p:txBody>
          <a:bodyPr/>
          <a:lstStyle/>
          <a:p>
            <a:r>
              <a:rPr lang="en-GB" dirty="0"/>
              <a:t>What is </a:t>
            </a:r>
            <a:r>
              <a:rPr lang="en-GB" sz="3600" dirty="0"/>
              <a:t>Spatia</a:t>
            </a:r>
            <a:r>
              <a:rPr lang="en-GB" dirty="0"/>
              <a:t>l Data?</a:t>
            </a:r>
            <a:endParaRPr lang="en-US" dirty="0"/>
          </a:p>
        </p:txBody>
      </p:sp>
      <p:sp>
        <p:nvSpPr>
          <p:cNvPr id="3" name="Text Placeholder 2">
            <a:extLst>
              <a:ext uri="{FF2B5EF4-FFF2-40B4-BE49-F238E27FC236}">
                <a16:creationId xmlns:a16="http://schemas.microsoft.com/office/drawing/2014/main" id="{5E144D30-2663-C349-8BB7-1F04AE1B7813}"/>
              </a:ext>
            </a:extLst>
          </p:cNvPr>
          <p:cNvSpPr>
            <a:spLocks noGrp="1"/>
          </p:cNvSpPr>
          <p:nvPr>
            <p:ph type="body" sz="quarter" idx="13"/>
          </p:nvPr>
        </p:nvSpPr>
        <p:spPr/>
        <p:txBody>
          <a:bodyPr/>
          <a:lstStyle/>
          <a:p>
            <a:pPr marL="0" indent="0">
              <a:buNone/>
            </a:pPr>
            <a:endParaRPr lang="en-GB" dirty="0">
              <a:effectLst/>
            </a:endParaRPr>
          </a:p>
          <a:p>
            <a:r>
              <a:rPr lang="en-GB" dirty="0">
                <a:effectLst/>
              </a:rPr>
              <a:t>Spatial data (or geospatial data) is a data frame that contains information about a specific location, which can be analysed to better understand that location.</a:t>
            </a:r>
          </a:p>
          <a:p>
            <a:r>
              <a:rPr lang="en-GB" dirty="0">
                <a:effectLst/>
              </a:rPr>
              <a:t>GIS enables this spatial data to be processed and analysed.</a:t>
            </a:r>
          </a:p>
          <a:p>
            <a:r>
              <a:rPr lang="en-GB" dirty="0"/>
              <a:t>Two types: Vector and Raster</a:t>
            </a:r>
            <a:endParaRPr lang="en-GB" dirty="0">
              <a:effectLst/>
            </a:endParaRPr>
          </a:p>
          <a:p>
            <a:endParaRPr lang="en-US" dirty="0"/>
          </a:p>
        </p:txBody>
      </p:sp>
    </p:spTree>
    <p:extLst>
      <p:ext uri="{BB962C8B-B14F-4D97-AF65-F5344CB8AC3E}">
        <p14:creationId xmlns:p14="http://schemas.microsoft.com/office/powerpoint/2010/main" val="6103632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i="1" dirty="0">
                <a:solidFill>
                  <a:schemeClr val="tx1"/>
                </a:solidFill>
              </a:rPr>
              <a:t>Vector Data</a:t>
            </a:r>
            <a:endParaRPr lang="en-GB" sz="3600" i="1" dirty="0">
              <a:solidFill>
                <a:schemeClr val="tx1"/>
              </a:solidFill>
            </a:endParaRPr>
          </a:p>
        </p:txBody>
      </p:sp>
      <p:pic>
        <p:nvPicPr>
          <p:cNvPr id="5" name="Picture 4" descr="There are typically two types of spatial data:&#10;&#10;Raster and vector are two very different but common data formats used to store geospatial data. ..&#10;&#10;- Vector data is the most common form and consists of points, lines and polygons.&#10;     - Points are a pair of coordinates (i.e. a location of a robbery report&#10;     - Lines extend the points and include at least 2 points (i.e. the street that robbery call was received).&#10;     - Polygons extend the lines and include 3 or more points (i.e. the area, city or ward that street belongs in).">
            <a:extLst>
              <a:ext uri="{FF2B5EF4-FFF2-40B4-BE49-F238E27FC236}">
                <a16:creationId xmlns:a16="http://schemas.microsoft.com/office/drawing/2014/main" id="{0CD8FBA8-9C70-4411-8E77-6EE6EF168744}"/>
              </a:ext>
            </a:extLst>
          </p:cNvPr>
          <p:cNvPicPr>
            <a:picLocks noChangeAspect="1"/>
          </p:cNvPicPr>
          <p:nvPr/>
        </p:nvPicPr>
        <p:blipFill rotWithShape="1">
          <a:blip r:embed="rId3"/>
          <a:srcRect b="14949"/>
          <a:stretch/>
        </p:blipFill>
        <p:spPr>
          <a:xfrm>
            <a:off x="1236489" y="2231754"/>
            <a:ext cx="7418614" cy="2797446"/>
          </a:xfrm>
          <a:prstGeom prst="rect">
            <a:avLst/>
          </a:prstGeom>
        </p:spPr>
      </p:pic>
      <p:sp>
        <p:nvSpPr>
          <p:cNvPr id="3" name="Text Placeholder 2"/>
          <p:cNvSpPr>
            <a:spLocks noGrp="1"/>
          </p:cNvSpPr>
          <p:nvPr>
            <p:ph type="body" sz="quarter" idx="13"/>
          </p:nvPr>
        </p:nvSpPr>
        <p:spPr>
          <a:xfrm>
            <a:off x="1138518" y="1241607"/>
            <a:ext cx="8843682" cy="4960077"/>
          </a:xfrm>
        </p:spPr>
        <p:txBody>
          <a:bodyPr>
            <a:normAutofit/>
          </a:bodyPr>
          <a:lstStyle/>
          <a:p>
            <a:pPr marL="0" indent="0">
              <a:buNone/>
            </a:pPr>
            <a:endParaRPr lang="en-GB" dirty="0"/>
          </a:p>
          <a:p>
            <a:r>
              <a:rPr lang="en-GB" dirty="0"/>
              <a:t>Vector Data (points, lines and polygons)</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pPr marL="0" indent="0">
              <a:buNone/>
            </a:pPr>
            <a:endParaRPr lang="en-GB" dirty="0"/>
          </a:p>
          <a:p>
            <a:pPr marL="0" indent="0">
              <a:buNone/>
            </a:pPr>
            <a:endParaRPr lang="en-GB" dirty="0"/>
          </a:p>
        </p:txBody>
      </p:sp>
      <p:sp>
        <p:nvSpPr>
          <p:cNvPr id="4" name="Slide Number Placeholder 3"/>
          <p:cNvSpPr>
            <a:spLocks noGrp="1"/>
          </p:cNvSpPr>
          <p:nvPr>
            <p:ph type="sldNum" sz="quarter" idx="12"/>
          </p:nvPr>
        </p:nvSpPr>
        <p:spPr/>
        <p:txBody>
          <a:bodyPr/>
          <a:lstStyle/>
          <a:p>
            <a:fld id="{016687C5-7511-7743-B429-3BDBE272F28B}" type="slidenum">
              <a:rPr lang="en-US" smtClean="0"/>
              <a:t>27</a:t>
            </a:fld>
            <a:endParaRPr lang="en-US"/>
          </a:p>
        </p:txBody>
      </p:sp>
    </p:spTree>
    <p:extLst>
      <p:ext uri="{BB962C8B-B14F-4D97-AF65-F5344CB8AC3E}">
        <p14:creationId xmlns:p14="http://schemas.microsoft.com/office/powerpoint/2010/main" val="29243868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71514-4F93-2848-8544-F55614DDEE85}"/>
              </a:ext>
            </a:extLst>
          </p:cNvPr>
          <p:cNvSpPr>
            <a:spLocks noGrp="1"/>
          </p:cNvSpPr>
          <p:nvPr>
            <p:ph type="title"/>
          </p:nvPr>
        </p:nvSpPr>
        <p:spPr/>
        <p:txBody>
          <a:bodyPr/>
          <a:lstStyle/>
          <a:p>
            <a:r>
              <a:rPr lang="en-US" i="1" dirty="0">
                <a:solidFill>
                  <a:schemeClr val="tx1"/>
                </a:solidFill>
              </a:rPr>
              <a:t>Raster Data</a:t>
            </a:r>
          </a:p>
        </p:txBody>
      </p:sp>
      <p:sp>
        <p:nvSpPr>
          <p:cNvPr id="3" name="Text Placeholder 2">
            <a:extLst>
              <a:ext uri="{FF2B5EF4-FFF2-40B4-BE49-F238E27FC236}">
                <a16:creationId xmlns:a16="http://schemas.microsoft.com/office/drawing/2014/main" id="{F0FFB530-CD29-0042-88FD-0B1F0D6F19AC}"/>
              </a:ext>
            </a:extLst>
          </p:cNvPr>
          <p:cNvSpPr>
            <a:spLocks noGrp="1"/>
          </p:cNvSpPr>
          <p:nvPr>
            <p:ph type="body" sz="quarter" idx="13"/>
          </p:nvPr>
        </p:nvSpPr>
        <p:spPr>
          <a:xfrm>
            <a:off x="838200" y="1548713"/>
            <a:ext cx="8843682" cy="871758"/>
          </a:xfrm>
        </p:spPr>
        <p:txBody>
          <a:bodyPr/>
          <a:lstStyle/>
          <a:p>
            <a:r>
              <a:rPr lang="en-GB" dirty="0"/>
              <a:t>I</a:t>
            </a:r>
            <a:r>
              <a:rPr lang="en-GB" dirty="0">
                <a:effectLst/>
              </a:rPr>
              <a:t>magery or satellite data that are formed from a grid of pixels.</a:t>
            </a:r>
          </a:p>
          <a:p>
            <a:endParaRPr lang="en-US" dirty="0"/>
          </a:p>
        </p:txBody>
      </p:sp>
      <p:pic>
        <p:nvPicPr>
          <p:cNvPr id="7" name="Picture 6" descr="Chart, surface chart&#10;&#10;Description automatically generated with medium confidence">
            <a:extLst>
              <a:ext uri="{FF2B5EF4-FFF2-40B4-BE49-F238E27FC236}">
                <a16:creationId xmlns:a16="http://schemas.microsoft.com/office/drawing/2014/main" id="{76D3E1C1-18D7-BD41-8DCD-814CBA2154A5}"/>
              </a:ext>
            </a:extLst>
          </p:cNvPr>
          <p:cNvPicPr>
            <a:picLocks noChangeAspect="1"/>
          </p:cNvPicPr>
          <p:nvPr/>
        </p:nvPicPr>
        <p:blipFill rotWithShape="1">
          <a:blip r:embed="rId2">
            <a:extLst>
              <a:ext uri="{28A0092B-C50C-407E-A947-70E740481C1C}">
                <a14:useLocalDpi xmlns:a14="http://schemas.microsoft.com/office/drawing/2010/main" val="0"/>
              </a:ext>
            </a:extLst>
          </a:blip>
          <a:srcRect b="15559"/>
          <a:stretch/>
        </p:blipFill>
        <p:spPr>
          <a:xfrm>
            <a:off x="3130640" y="2420471"/>
            <a:ext cx="4614866" cy="3896828"/>
          </a:xfrm>
          <a:prstGeom prst="rect">
            <a:avLst/>
          </a:prstGeom>
        </p:spPr>
      </p:pic>
    </p:spTree>
    <p:extLst>
      <p:ext uri="{BB962C8B-B14F-4D97-AF65-F5344CB8AC3E}">
        <p14:creationId xmlns:p14="http://schemas.microsoft.com/office/powerpoint/2010/main" val="29750297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5FD1B-AC6A-1A41-B796-36FE8BE5B1DC}"/>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1698BE47-EEED-4249-A16A-0A09894552AE}"/>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19000905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40022-A857-3001-189E-A8FEB72EBDCD}"/>
              </a:ext>
            </a:extLst>
          </p:cNvPr>
          <p:cNvSpPr>
            <a:spLocks noGrp="1"/>
          </p:cNvSpPr>
          <p:nvPr>
            <p:ph type="title"/>
          </p:nvPr>
        </p:nvSpPr>
        <p:spPr/>
        <p:txBody>
          <a:bodyPr/>
          <a:lstStyle/>
          <a:p>
            <a:r>
              <a:rPr lang="en-GB" dirty="0"/>
              <a:t>Interaction</a:t>
            </a:r>
          </a:p>
        </p:txBody>
      </p:sp>
      <p:sp>
        <p:nvSpPr>
          <p:cNvPr id="3" name="TextBox 2">
            <a:extLst>
              <a:ext uri="{FF2B5EF4-FFF2-40B4-BE49-F238E27FC236}">
                <a16:creationId xmlns:a16="http://schemas.microsoft.com/office/drawing/2014/main" id="{9A30E060-0FDB-5F9E-77E2-A175C953DB71}"/>
              </a:ext>
            </a:extLst>
          </p:cNvPr>
          <p:cNvSpPr txBox="1"/>
          <p:nvPr/>
        </p:nvSpPr>
        <p:spPr>
          <a:xfrm>
            <a:off x="669470" y="1551215"/>
            <a:ext cx="11108873"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t>During this workshop you can use the Zoom chat for technical questions or comments (to chat with the facilitator – Emma Green).</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If you want to ask questions in relation to the content of this talk, then you can use the Zoom Q+A function.</a:t>
            </a:r>
          </a:p>
          <a:p>
            <a:endParaRPr lang="en-GB" sz="2400" dirty="0"/>
          </a:p>
          <a:p>
            <a:pPr marL="285750" indent="-285750">
              <a:buFont typeface="Arial" panose="020B0604020202020204" pitchFamily="34" charset="0"/>
              <a:buChar char="•"/>
            </a:pPr>
            <a:r>
              <a:rPr lang="en-GB" sz="2400" dirty="0"/>
              <a:t>This Workshop will involve several polls, short answers and other interactions where all answers will appear anonymously on the screen. For this, you need to go to menti.com and enter the 8 digit code at the top of the screen .</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Lets test this now!</a:t>
            </a:r>
          </a:p>
          <a:p>
            <a:pPr marL="285750" indent="-285750">
              <a:buFont typeface="Arial" panose="020B0604020202020204" pitchFamily="34" charset="0"/>
              <a:buChar char="•"/>
            </a:pPr>
            <a:endParaRPr lang="en-GB" sz="2400" dirty="0"/>
          </a:p>
        </p:txBody>
      </p:sp>
    </p:spTree>
    <p:extLst>
      <p:ext uri="{BB962C8B-B14F-4D97-AF65-F5344CB8AC3E}">
        <p14:creationId xmlns:p14="http://schemas.microsoft.com/office/powerpoint/2010/main" val="13288495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Projection Methods</a:t>
            </a:r>
          </a:p>
        </p:txBody>
      </p:sp>
      <p:sp>
        <p:nvSpPr>
          <p:cNvPr id="3" name="Text Placeholder 2"/>
          <p:cNvSpPr>
            <a:spLocks noGrp="1"/>
          </p:cNvSpPr>
          <p:nvPr>
            <p:ph type="body" sz="quarter" idx="13"/>
          </p:nvPr>
        </p:nvSpPr>
        <p:spPr>
          <a:xfrm>
            <a:off x="281927" y="1278517"/>
            <a:ext cx="8843682" cy="914302"/>
          </a:xfrm>
        </p:spPr>
        <p:txBody>
          <a:bodyPr/>
          <a:lstStyle/>
          <a:p>
            <a:pPr marL="0" indent="0">
              <a:buNone/>
            </a:pPr>
            <a:endParaRPr lang="en-GB" dirty="0"/>
          </a:p>
          <a:p>
            <a:pPr lvl="1"/>
            <a:r>
              <a:rPr lang="en-GB" dirty="0"/>
              <a:t>Moving from the 3D to the 2D</a:t>
            </a:r>
          </a:p>
          <a:p>
            <a:pPr lvl="1"/>
            <a:endParaRPr lang="en-GB" dirty="0"/>
          </a:p>
          <a:p>
            <a:pPr marL="457200" lvl="1" indent="0">
              <a:buNone/>
            </a:pPr>
            <a:endParaRPr lang="en-GB" dirty="0"/>
          </a:p>
          <a:p>
            <a:pPr marL="457200" lvl="1" indent="0">
              <a:buNone/>
            </a:pPr>
            <a:endParaRPr lang="en-GB" dirty="0"/>
          </a:p>
          <a:p>
            <a:pPr marL="457200" lvl="1" indent="0">
              <a:buNone/>
            </a:pPr>
            <a:endParaRPr lang="en-GB" dirty="0"/>
          </a:p>
          <a:p>
            <a:pPr marL="457200" lvl="1" indent="0">
              <a:buNone/>
            </a:pPr>
            <a:endParaRPr lang="en-GB" dirty="0"/>
          </a:p>
          <a:p>
            <a:pPr marL="457200" lvl="1" indent="0">
              <a:buNone/>
            </a:pPr>
            <a:endParaRPr lang="en-GB" dirty="0"/>
          </a:p>
        </p:txBody>
      </p:sp>
      <p:pic>
        <p:nvPicPr>
          <p:cNvPr id="20" name="Picture 19" descr="This image details how we can move from viewing phenomenon in the 3D, to then how this is moved to a flat screen (the 2D)">
            <a:extLst>
              <a:ext uri="{FF2B5EF4-FFF2-40B4-BE49-F238E27FC236}">
                <a16:creationId xmlns:a16="http://schemas.microsoft.com/office/drawing/2014/main" id="{F3753C49-5EE6-4B07-95F7-B103C7D3204F}"/>
              </a:ext>
            </a:extLst>
          </p:cNvPr>
          <p:cNvPicPr>
            <a:picLocks noChangeAspect="1"/>
          </p:cNvPicPr>
          <p:nvPr/>
        </p:nvPicPr>
        <p:blipFill>
          <a:blip r:embed="rId3"/>
          <a:stretch>
            <a:fillRect/>
          </a:stretch>
        </p:blipFill>
        <p:spPr>
          <a:xfrm>
            <a:off x="2181644" y="2694428"/>
            <a:ext cx="6300198" cy="2885055"/>
          </a:xfrm>
          <a:prstGeom prst="rect">
            <a:avLst/>
          </a:prstGeom>
        </p:spPr>
      </p:pic>
      <p:sp>
        <p:nvSpPr>
          <p:cNvPr id="4" name="Slide Number Placeholder 3"/>
          <p:cNvSpPr>
            <a:spLocks noGrp="1"/>
          </p:cNvSpPr>
          <p:nvPr>
            <p:ph type="sldNum" sz="quarter" idx="12"/>
          </p:nvPr>
        </p:nvSpPr>
        <p:spPr/>
        <p:txBody>
          <a:bodyPr/>
          <a:lstStyle/>
          <a:p>
            <a:fld id="{016687C5-7511-7743-B429-3BDBE272F28B}" type="slidenum">
              <a:rPr lang="en-US" smtClean="0"/>
              <a:t>30</a:t>
            </a:fld>
            <a:endParaRPr lang="en-US"/>
          </a:p>
        </p:txBody>
      </p:sp>
    </p:spTree>
    <p:extLst>
      <p:ext uri="{BB962C8B-B14F-4D97-AF65-F5344CB8AC3E}">
        <p14:creationId xmlns:p14="http://schemas.microsoft.com/office/powerpoint/2010/main" val="19905806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46F54-9E01-6F7A-5511-875603B23ACB}"/>
              </a:ext>
            </a:extLst>
          </p:cNvPr>
          <p:cNvSpPr>
            <a:spLocks noGrp="1"/>
          </p:cNvSpPr>
          <p:nvPr>
            <p:ph type="title"/>
          </p:nvPr>
        </p:nvSpPr>
        <p:spPr>
          <a:xfrm>
            <a:off x="372374" y="345494"/>
            <a:ext cx="9977271" cy="548819"/>
          </a:xfrm>
        </p:spPr>
        <p:txBody>
          <a:bodyPr/>
          <a:lstStyle/>
          <a:p>
            <a:r>
              <a:rPr lang="en-GB" dirty="0"/>
              <a:t>Football Example</a:t>
            </a:r>
          </a:p>
        </p:txBody>
      </p:sp>
      <p:pic>
        <p:nvPicPr>
          <p:cNvPr id="4" name="Picture 3" descr="A football ball with a black background&#10;&#10;">
            <a:extLst>
              <a:ext uri="{FF2B5EF4-FFF2-40B4-BE49-F238E27FC236}">
                <a16:creationId xmlns:a16="http://schemas.microsoft.com/office/drawing/2014/main" id="{54847BD3-39BD-1EA4-45D9-1F95961CE061}"/>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1158277" y="1406067"/>
            <a:ext cx="1540623" cy="1540623"/>
          </a:xfrm>
          <a:prstGeom prst="rect">
            <a:avLst/>
          </a:prstGeom>
        </p:spPr>
      </p:pic>
      <p:sp>
        <p:nvSpPr>
          <p:cNvPr id="18" name="Arrow: Right 17">
            <a:extLst>
              <a:ext uri="{FF2B5EF4-FFF2-40B4-BE49-F238E27FC236}">
                <a16:creationId xmlns:a16="http://schemas.microsoft.com/office/drawing/2014/main" id="{EAC7133A-1661-56AA-4F66-D96F4016F087}"/>
              </a:ext>
              <a:ext uri="{C183D7F6-B498-43B3-948B-1728B52AA6E4}">
                <adec:decorative xmlns:adec="http://schemas.microsoft.com/office/drawing/2017/decorative" val="1"/>
              </a:ext>
            </a:extLst>
          </p:cNvPr>
          <p:cNvSpPr/>
          <p:nvPr/>
        </p:nvSpPr>
        <p:spPr>
          <a:xfrm>
            <a:off x="3674853" y="1966823"/>
            <a:ext cx="810883" cy="5488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Picture 5" descr="Football Metaphor to help describe the issues with distortion when using projection methods &#10;">
            <a:extLst>
              <a:ext uri="{FF2B5EF4-FFF2-40B4-BE49-F238E27FC236}">
                <a16:creationId xmlns:a16="http://schemas.microsoft.com/office/drawing/2014/main" id="{8C966F03-D6D6-2E0A-DB22-B4221EA2D08E}"/>
              </a:ext>
            </a:extLst>
          </p:cNvPr>
          <p:cNvPicPr>
            <a:picLocks noChangeAspect="1"/>
          </p:cNvPicPr>
          <p:nvPr/>
        </p:nvPicPr>
        <p:blipFill>
          <a:blip r:embed="rId3"/>
          <a:stretch>
            <a:fillRect/>
          </a:stretch>
        </p:blipFill>
        <p:spPr>
          <a:xfrm>
            <a:off x="5143500" y="1038628"/>
            <a:ext cx="4349600" cy="2290404"/>
          </a:xfrm>
          <a:prstGeom prst="rect">
            <a:avLst/>
          </a:prstGeom>
        </p:spPr>
      </p:pic>
      <p:sp>
        <p:nvSpPr>
          <p:cNvPr id="19" name="Equals 18">
            <a:extLst>
              <a:ext uri="{FF2B5EF4-FFF2-40B4-BE49-F238E27FC236}">
                <a16:creationId xmlns:a16="http://schemas.microsoft.com/office/drawing/2014/main" id="{D93DA87D-8BF7-8D2D-8FFA-65750F4178AD}"/>
              </a:ext>
              <a:ext uri="{C183D7F6-B498-43B3-948B-1728B52AA6E4}">
                <adec:decorative xmlns:adec="http://schemas.microsoft.com/office/drawing/2017/decorative" val="1"/>
              </a:ext>
            </a:extLst>
          </p:cNvPr>
          <p:cNvSpPr/>
          <p:nvPr/>
        </p:nvSpPr>
        <p:spPr>
          <a:xfrm>
            <a:off x="3087448" y="4951547"/>
            <a:ext cx="810883" cy="548819"/>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pic>
        <p:nvPicPr>
          <p:cNvPr id="7" name="Picture 6" descr="Football metaphor describing the use of projection methods">
            <a:extLst>
              <a:ext uri="{FF2B5EF4-FFF2-40B4-BE49-F238E27FC236}">
                <a16:creationId xmlns:a16="http://schemas.microsoft.com/office/drawing/2014/main" id="{04383676-E39A-D320-B07A-0F97E71EC511}"/>
              </a:ext>
            </a:extLst>
          </p:cNvPr>
          <p:cNvPicPr>
            <a:picLocks noChangeAspect="1"/>
          </p:cNvPicPr>
          <p:nvPr/>
        </p:nvPicPr>
        <p:blipFill rotWithShape="1">
          <a:blip r:embed="rId4"/>
          <a:srcRect b="19105"/>
          <a:stretch/>
        </p:blipFill>
        <p:spPr>
          <a:xfrm>
            <a:off x="4838700" y="4395345"/>
            <a:ext cx="2540570" cy="1922316"/>
          </a:xfrm>
          <a:prstGeom prst="rect">
            <a:avLst/>
          </a:prstGeom>
        </p:spPr>
      </p:pic>
    </p:spTree>
    <p:extLst>
      <p:ext uri="{BB962C8B-B14F-4D97-AF65-F5344CB8AC3E}">
        <p14:creationId xmlns:p14="http://schemas.microsoft.com/office/powerpoint/2010/main" val="22222678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66969-C001-84BF-A903-FB571DBDE071}"/>
              </a:ext>
            </a:extLst>
          </p:cNvPr>
          <p:cNvSpPr>
            <a:spLocks noGrp="1"/>
          </p:cNvSpPr>
          <p:nvPr>
            <p:ph type="title"/>
          </p:nvPr>
        </p:nvSpPr>
        <p:spPr/>
        <p:txBody>
          <a:bodyPr/>
          <a:lstStyle/>
          <a:p>
            <a:r>
              <a:rPr lang="en-GB" sz="4000" b="1" dirty="0">
                <a:solidFill>
                  <a:srgbClr val="702082"/>
                </a:solidFill>
              </a:rPr>
              <a:t>Distortion</a:t>
            </a:r>
            <a:r>
              <a:rPr lang="en-GB" dirty="0"/>
              <a:t> </a:t>
            </a:r>
          </a:p>
        </p:txBody>
      </p:sp>
      <p:sp>
        <p:nvSpPr>
          <p:cNvPr id="3" name="TextBox 2">
            <a:extLst>
              <a:ext uri="{FF2B5EF4-FFF2-40B4-BE49-F238E27FC236}">
                <a16:creationId xmlns:a16="http://schemas.microsoft.com/office/drawing/2014/main" id="{51B9CD99-6D05-9E40-9926-5156063AC06E}"/>
              </a:ext>
            </a:extLst>
          </p:cNvPr>
          <p:cNvSpPr txBox="1"/>
          <p:nvPr/>
        </p:nvSpPr>
        <p:spPr>
          <a:xfrm>
            <a:off x="838200" y="1680210"/>
            <a:ext cx="7711440" cy="3108543"/>
          </a:xfrm>
          <a:prstGeom prst="rect">
            <a:avLst/>
          </a:prstGeom>
          <a:noFill/>
        </p:spPr>
        <p:txBody>
          <a:bodyPr wrap="square" rtlCol="0">
            <a:spAutoFit/>
          </a:bodyPr>
          <a:lstStyle/>
          <a:p>
            <a:r>
              <a:rPr lang="en-US" sz="2800" dirty="0"/>
              <a:t>The misrepresentation of… </a:t>
            </a:r>
          </a:p>
          <a:p>
            <a:endParaRPr lang="en-US" sz="2800" dirty="0"/>
          </a:p>
          <a:p>
            <a:endParaRPr lang="en-US" sz="2800" dirty="0"/>
          </a:p>
          <a:p>
            <a:r>
              <a:rPr lang="en-US" sz="2800" dirty="0"/>
              <a:t>-&gt; Area</a:t>
            </a:r>
          </a:p>
          <a:p>
            <a:r>
              <a:rPr lang="en-US" sz="2800" dirty="0"/>
              <a:t>-&gt; Shape </a:t>
            </a:r>
          </a:p>
          <a:p>
            <a:r>
              <a:rPr lang="en-US" sz="2800" dirty="0"/>
              <a:t>-&gt; Distance </a:t>
            </a:r>
          </a:p>
          <a:p>
            <a:r>
              <a:rPr lang="en-US" sz="2800" dirty="0"/>
              <a:t>-&gt; Direction of points</a:t>
            </a:r>
          </a:p>
        </p:txBody>
      </p:sp>
    </p:spTree>
    <p:extLst>
      <p:ext uri="{BB962C8B-B14F-4D97-AF65-F5344CB8AC3E}">
        <p14:creationId xmlns:p14="http://schemas.microsoft.com/office/powerpoint/2010/main" val="38688032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66969-C001-84BF-A903-FB571DBDE071}"/>
              </a:ext>
            </a:extLst>
          </p:cNvPr>
          <p:cNvSpPr>
            <a:spLocks noGrp="1"/>
          </p:cNvSpPr>
          <p:nvPr>
            <p:ph type="title"/>
          </p:nvPr>
        </p:nvSpPr>
        <p:spPr/>
        <p:txBody>
          <a:bodyPr/>
          <a:lstStyle/>
          <a:p>
            <a:r>
              <a:rPr lang="en-GB" dirty="0"/>
              <a:t>Distortion </a:t>
            </a:r>
          </a:p>
        </p:txBody>
      </p:sp>
      <p:pic>
        <p:nvPicPr>
          <p:cNvPr id="4" name="Picture 3" descr="Image describing the the three different projection families; cylindrical, conical and planar ">
            <a:extLst>
              <a:ext uri="{FF2B5EF4-FFF2-40B4-BE49-F238E27FC236}">
                <a16:creationId xmlns:a16="http://schemas.microsoft.com/office/drawing/2014/main" id="{8CA83467-F5D7-438F-6195-EF8189F1BF91}"/>
              </a:ext>
            </a:extLst>
          </p:cNvPr>
          <p:cNvPicPr>
            <a:picLocks noChangeAspect="1"/>
          </p:cNvPicPr>
          <p:nvPr/>
        </p:nvPicPr>
        <p:blipFill>
          <a:blip r:embed="rId2"/>
          <a:stretch>
            <a:fillRect/>
          </a:stretch>
        </p:blipFill>
        <p:spPr>
          <a:xfrm>
            <a:off x="1145980" y="2196030"/>
            <a:ext cx="4206605" cy="3225064"/>
          </a:xfrm>
          <a:prstGeom prst="rect">
            <a:avLst/>
          </a:prstGeom>
        </p:spPr>
      </p:pic>
      <p:cxnSp>
        <p:nvCxnSpPr>
          <p:cNvPr id="5" name="Straight Arrow Connector 4" descr="Arrow highlighting cylindrical projection ">
            <a:extLst>
              <a:ext uri="{FF2B5EF4-FFF2-40B4-BE49-F238E27FC236}">
                <a16:creationId xmlns:a16="http://schemas.microsoft.com/office/drawing/2014/main" id="{91590074-1E31-C6CB-534D-99CD7CCF0519}"/>
              </a:ext>
            </a:extLst>
          </p:cNvPr>
          <p:cNvCxnSpPr/>
          <p:nvPr/>
        </p:nvCxnSpPr>
        <p:spPr>
          <a:xfrm>
            <a:off x="6096000" y="2623338"/>
            <a:ext cx="87588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descr="Arrow highlighting conical projection ">
            <a:extLst>
              <a:ext uri="{FF2B5EF4-FFF2-40B4-BE49-F238E27FC236}">
                <a16:creationId xmlns:a16="http://schemas.microsoft.com/office/drawing/2014/main" id="{7F30B57E-3047-0273-A019-6184F6CCBBF6}"/>
              </a:ext>
            </a:extLst>
          </p:cNvPr>
          <p:cNvCxnSpPr/>
          <p:nvPr/>
        </p:nvCxnSpPr>
        <p:spPr>
          <a:xfrm>
            <a:off x="6147916" y="3802262"/>
            <a:ext cx="8239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descr="Arrow highlighting planar projection ">
            <a:extLst>
              <a:ext uri="{FF2B5EF4-FFF2-40B4-BE49-F238E27FC236}">
                <a16:creationId xmlns:a16="http://schemas.microsoft.com/office/drawing/2014/main" id="{7BE7B0FB-D14D-2B1C-BA0C-43A53688FF84}"/>
              </a:ext>
            </a:extLst>
          </p:cNvPr>
          <p:cNvCxnSpPr/>
          <p:nvPr/>
        </p:nvCxnSpPr>
        <p:spPr>
          <a:xfrm>
            <a:off x="6147916" y="4936888"/>
            <a:ext cx="8239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C0A119B-CAE7-D17A-9C09-307962D0904B}"/>
              </a:ext>
            </a:extLst>
          </p:cNvPr>
          <p:cNvSpPr txBox="1"/>
          <p:nvPr/>
        </p:nvSpPr>
        <p:spPr>
          <a:xfrm>
            <a:off x="7715296" y="2438672"/>
            <a:ext cx="1959429" cy="369332"/>
          </a:xfrm>
          <a:prstGeom prst="rect">
            <a:avLst/>
          </a:prstGeom>
          <a:noFill/>
        </p:spPr>
        <p:txBody>
          <a:bodyPr wrap="square" rtlCol="0">
            <a:spAutoFit/>
          </a:bodyPr>
          <a:lstStyle/>
          <a:p>
            <a:r>
              <a:rPr lang="en-GB" dirty="0"/>
              <a:t>Cylindrical </a:t>
            </a:r>
          </a:p>
        </p:txBody>
      </p:sp>
      <p:sp>
        <p:nvSpPr>
          <p:cNvPr id="9" name="TextBox 8">
            <a:extLst>
              <a:ext uri="{FF2B5EF4-FFF2-40B4-BE49-F238E27FC236}">
                <a16:creationId xmlns:a16="http://schemas.microsoft.com/office/drawing/2014/main" id="{FD57B2C6-CE06-078A-95D8-472D034E5D10}"/>
              </a:ext>
            </a:extLst>
          </p:cNvPr>
          <p:cNvSpPr txBox="1"/>
          <p:nvPr/>
        </p:nvSpPr>
        <p:spPr>
          <a:xfrm>
            <a:off x="7801706" y="3617596"/>
            <a:ext cx="1617785" cy="369332"/>
          </a:xfrm>
          <a:prstGeom prst="rect">
            <a:avLst/>
          </a:prstGeom>
          <a:noFill/>
        </p:spPr>
        <p:txBody>
          <a:bodyPr wrap="square" rtlCol="0">
            <a:spAutoFit/>
          </a:bodyPr>
          <a:lstStyle/>
          <a:p>
            <a:r>
              <a:rPr lang="en-GB" dirty="0"/>
              <a:t>Conical </a:t>
            </a:r>
          </a:p>
        </p:txBody>
      </p:sp>
      <p:sp>
        <p:nvSpPr>
          <p:cNvPr id="10" name="TextBox 9">
            <a:extLst>
              <a:ext uri="{FF2B5EF4-FFF2-40B4-BE49-F238E27FC236}">
                <a16:creationId xmlns:a16="http://schemas.microsoft.com/office/drawing/2014/main" id="{4B041FFB-9BFB-CEE9-B179-F28B45DAD60C}"/>
              </a:ext>
            </a:extLst>
          </p:cNvPr>
          <p:cNvSpPr txBox="1"/>
          <p:nvPr/>
        </p:nvSpPr>
        <p:spPr>
          <a:xfrm>
            <a:off x="7801706" y="4796520"/>
            <a:ext cx="1959429" cy="369332"/>
          </a:xfrm>
          <a:prstGeom prst="rect">
            <a:avLst/>
          </a:prstGeom>
          <a:noFill/>
        </p:spPr>
        <p:txBody>
          <a:bodyPr wrap="square" rtlCol="0">
            <a:spAutoFit/>
          </a:bodyPr>
          <a:lstStyle/>
          <a:p>
            <a:r>
              <a:rPr lang="en-GB" dirty="0"/>
              <a:t>Planar </a:t>
            </a:r>
          </a:p>
        </p:txBody>
      </p:sp>
    </p:spTree>
    <p:extLst>
      <p:ext uri="{BB962C8B-B14F-4D97-AF65-F5344CB8AC3E}">
        <p14:creationId xmlns:p14="http://schemas.microsoft.com/office/powerpoint/2010/main" val="9576948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3CE51-D0C4-45CE-9A4D-26550EE516DD}"/>
              </a:ext>
            </a:extLst>
          </p:cNvPr>
          <p:cNvSpPr>
            <a:spLocks noGrp="1"/>
          </p:cNvSpPr>
          <p:nvPr>
            <p:ph type="ctrTitle"/>
          </p:nvPr>
        </p:nvSpPr>
        <p:spPr>
          <a:xfrm>
            <a:off x="1524000" y="847156"/>
            <a:ext cx="9013794" cy="1114810"/>
          </a:xfrm>
        </p:spPr>
        <p:txBody>
          <a:bodyPr>
            <a:normAutofit fontScale="90000"/>
          </a:bodyPr>
          <a:lstStyle/>
          <a:p>
            <a:r>
              <a:rPr lang="en-GB" dirty="0"/>
              <a:t>Web Mercator vs Gall-Peter Projection </a:t>
            </a:r>
          </a:p>
        </p:txBody>
      </p:sp>
      <p:pic>
        <p:nvPicPr>
          <p:cNvPr id="7" name="Picture 6" descr=" Mercator projection (left)  vs Gall-Peters projections (right). &#10;&#10;The Mercator projection, by comparison, grossly distorts the sizes of the continents – causing the Greenland-is-larger-than-Africa effect – but stays true to their shapes. Geographically speaking, the shapes are more important. ">
            <a:extLst>
              <a:ext uri="{FF2B5EF4-FFF2-40B4-BE49-F238E27FC236}">
                <a16:creationId xmlns:a16="http://schemas.microsoft.com/office/drawing/2014/main" id="{FF7A1968-9C0C-47EA-8CE0-A381F562C0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56659"/>
            <a:ext cx="5931277" cy="3954184"/>
          </a:xfrm>
          <a:prstGeom prst="rect">
            <a:avLst/>
          </a:prstGeom>
        </p:spPr>
      </p:pic>
      <p:pic>
        <p:nvPicPr>
          <p:cNvPr id="5" name="Picture 4" descr=" Mercator projection (left)  vs Gall-Peters projections (right). &#10;&#10;The Peters projection is unique among world maps because the area ratios of all the continents are the same as they are in reality.">
            <a:extLst>
              <a:ext uri="{FF2B5EF4-FFF2-40B4-BE49-F238E27FC236}">
                <a16:creationId xmlns:a16="http://schemas.microsoft.com/office/drawing/2014/main" id="{7F2F842A-F470-48FA-AA04-9416CEB779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45602" y="2056660"/>
            <a:ext cx="6146398" cy="3954183"/>
          </a:xfrm>
          <a:prstGeom prst="rect">
            <a:avLst/>
          </a:prstGeom>
        </p:spPr>
      </p:pic>
    </p:spTree>
    <p:extLst>
      <p:ext uri="{BB962C8B-B14F-4D97-AF65-F5344CB8AC3E}">
        <p14:creationId xmlns:p14="http://schemas.microsoft.com/office/powerpoint/2010/main" val="33579514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29">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00452" y="1610024"/>
            <a:ext cx="3058621" cy="1457002"/>
          </a:xfrm>
        </p:spPr>
        <p:txBody>
          <a:bodyPr vert="horz" lIns="91440" tIns="45720" rIns="91440" bIns="45720" rtlCol="0" anchor="b">
            <a:normAutofit/>
          </a:bodyPr>
          <a:lstStyle/>
          <a:p>
            <a:r>
              <a:rPr lang="en-US" sz="2500" kern="1200">
                <a:solidFill>
                  <a:schemeClr val="tx1"/>
                </a:solidFill>
                <a:latin typeface="+mj-lt"/>
                <a:ea typeface="+mj-ea"/>
                <a:cs typeface="+mj-cs"/>
              </a:rPr>
              <a:t>So, how do we actually move from the 3D to the 2D?</a:t>
            </a:r>
          </a:p>
        </p:txBody>
      </p:sp>
      <p:grpSp>
        <p:nvGrpSpPr>
          <p:cNvPr id="39" name="Group 31">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518649"/>
            <a:ext cx="1128382" cy="847206"/>
            <a:chOff x="8183879" y="1000124"/>
            <a:chExt cx="1562267" cy="1172973"/>
          </a:xfrm>
        </p:grpSpPr>
        <p:sp>
          <p:nvSpPr>
            <p:cNvPr id="33"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34"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Text Placeholder 2"/>
          <p:cNvSpPr>
            <a:spLocks noGrp="1"/>
          </p:cNvSpPr>
          <p:nvPr>
            <p:ph type="body" sz="quarter" idx="13"/>
          </p:nvPr>
        </p:nvSpPr>
        <p:spPr>
          <a:xfrm>
            <a:off x="1000450" y="3067026"/>
            <a:ext cx="3058623" cy="3272324"/>
          </a:xfrm>
        </p:spPr>
        <p:txBody>
          <a:bodyPr vert="horz" lIns="91440" tIns="45720" rIns="91440" bIns="45720" rtlCol="0" anchor="t">
            <a:normAutofit/>
          </a:bodyPr>
          <a:lstStyle/>
          <a:p>
            <a:pPr marL="0"/>
            <a:endParaRPr lang="en-US" sz="2000" dirty="0"/>
          </a:p>
          <a:p>
            <a:pPr marL="457200" lvl="1"/>
            <a:endParaRPr lang="en-US" sz="2000" dirty="0"/>
          </a:p>
          <a:p>
            <a:pPr marL="457200" lvl="1"/>
            <a:endParaRPr lang="en-US" sz="2000" dirty="0"/>
          </a:p>
          <a:p>
            <a:pPr marL="457200" lvl="1"/>
            <a:endParaRPr lang="en-US" sz="2000" dirty="0"/>
          </a:p>
          <a:p>
            <a:pPr marL="457200" lvl="1"/>
            <a:endParaRPr lang="en-US" sz="2000" dirty="0"/>
          </a:p>
          <a:p>
            <a:pPr marL="457200" lvl="1"/>
            <a:endParaRPr lang="en-US" sz="2000" dirty="0"/>
          </a:p>
          <a:p>
            <a:pPr marL="457200" lvl="1"/>
            <a:endParaRPr lang="en-US" sz="2000" dirty="0"/>
          </a:p>
        </p:txBody>
      </p:sp>
      <p:pic>
        <p:nvPicPr>
          <p:cNvPr id="7" name="Picture 6">
            <a:extLst>
              <a:ext uri="{FF2B5EF4-FFF2-40B4-BE49-F238E27FC236}">
                <a16:creationId xmlns:a16="http://schemas.microsoft.com/office/drawing/2014/main" id="{BFAEE287-7014-2F4E-BCCB-0F117BE4EDE5}"/>
              </a:ext>
            </a:extLst>
          </p:cNvPr>
          <p:cNvPicPr>
            <a:picLocks noChangeAspect="1"/>
          </p:cNvPicPr>
          <p:nvPr/>
        </p:nvPicPr>
        <p:blipFill rotWithShape="1">
          <a:blip r:embed="rId3"/>
          <a:srcRect l="1187" r="3" b="3"/>
          <a:stretch/>
        </p:blipFill>
        <p:spPr>
          <a:xfrm>
            <a:off x="4636963" y="10"/>
            <a:ext cx="7555037" cy="3383270"/>
          </a:xfrm>
          <a:prstGeom prst="rect">
            <a:avLst/>
          </a:prstGeom>
        </p:spPr>
      </p:pic>
      <p:pic>
        <p:nvPicPr>
          <p:cNvPr id="6" name="Picture 5" descr="A picture containing person, child, young, indoor&#10;&#10;Description automatically generated">
            <a:extLst>
              <a:ext uri="{FF2B5EF4-FFF2-40B4-BE49-F238E27FC236}">
                <a16:creationId xmlns:a16="http://schemas.microsoft.com/office/drawing/2014/main" id="{83345671-3D6F-CB41-9608-C551675B51B9}"/>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t="4274" r="-2" b="28617"/>
          <a:stretch/>
        </p:blipFill>
        <p:spPr>
          <a:xfrm>
            <a:off x="4639056" y="3474720"/>
            <a:ext cx="7552944" cy="3383280"/>
          </a:xfrm>
          <a:prstGeom prst="rect">
            <a:avLst/>
          </a:prstGeom>
        </p:spPr>
      </p:pic>
      <p:sp>
        <p:nvSpPr>
          <p:cNvPr id="4" name="Slide Number Placeholder 3"/>
          <p:cNvSpPr>
            <a:spLocks noGrp="1"/>
          </p:cNvSpPr>
          <p:nvPr>
            <p:ph type="sldNum" sz="quarter" idx="12"/>
          </p:nvPr>
        </p:nvSpPr>
        <p:spPr>
          <a:xfrm>
            <a:off x="11146536" y="6035040"/>
            <a:ext cx="548640" cy="548640"/>
          </a:xfrm>
          <a:prstGeom prst="ellipse">
            <a:avLst/>
          </a:prstGeom>
          <a:solidFill>
            <a:schemeClr val="tx1">
              <a:alpha val="80000"/>
            </a:schemeClr>
          </a:solidFill>
        </p:spPr>
        <p:txBody>
          <a:bodyPr vert="horz" lIns="91440" tIns="45720" rIns="91440" bIns="45720" rtlCol="0" anchor="ctr">
            <a:normAutofit/>
          </a:bodyPr>
          <a:lstStyle/>
          <a:p>
            <a:pPr algn="ctr">
              <a:spcAft>
                <a:spcPts val="600"/>
              </a:spcAft>
            </a:pPr>
            <a:fld id="{016687C5-7511-7743-B429-3BDBE272F28B}" type="slidenum">
              <a:rPr lang="en-US">
                <a:solidFill>
                  <a:schemeClr val="bg1"/>
                </a:solidFill>
              </a:rPr>
              <a:pPr algn="ctr">
                <a:spcAft>
                  <a:spcPts val="600"/>
                </a:spcAft>
              </a:pPr>
              <a:t>35</a:t>
            </a:fld>
            <a:endParaRPr lang="en-US">
              <a:solidFill>
                <a:schemeClr val="bg1"/>
              </a:solidFill>
            </a:endParaRPr>
          </a:p>
        </p:txBody>
      </p:sp>
    </p:spTree>
    <p:extLst>
      <p:ext uri="{BB962C8B-B14F-4D97-AF65-F5344CB8AC3E}">
        <p14:creationId xmlns:p14="http://schemas.microsoft.com/office/powerpoint/2010/main" val="8966682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8A2BA-B72C-4ADA-8DAA-A8F1150C908C}"/>
              </a:ext>
            </a:extLst>
          </p:cNvPr>
          <p:cNvSpPr>
            <a:spLocks noGrp="1"/>
          </p:cNvSpPr>
          <p:nvPr>
            <p:ph type="title"/>
          </p:nvPr>
        </p:nvSpPr>
        <p:spPr/>
        <p:txBody>
          <a:bodyPr/>
          <a:lstStyle/>
          <a:p>
            <a:r>
              <a:rPr lang="en-GB" dirty="0"/>
              <a:t>Coordinate Reference Systems (CRS)</a:t>
            </a:r>
          </a:p>
        </p:txBody>
      </p:sp>
      <p:sp>
        <p:nvSpPr>
          <p:cNvPr id="3" name="Text Placeholder 2">
            <a:extLst>
              <a:ext uri="{FF2B5EF4-FFF2-40B4-BE49-F238E27FC236}">
                <a16:creationId xmlns:a16="http://schemas.microsoft.com/office/drawing/2014/main" id="{4CC4E061-24A4-4753-A9E8-73DD5B7EF0F1}"/>
              </a:ext>
            </a:extLst>
          </p:cNvPr>
          <p:cNvSpPr>
            <a:spLocks noGrp="1"/>
          </p:cNvSpPr>
          <p:nvPr>
            <p:ph type="body" sz="quarter" idx="13"/>
          </p:nvPr>
        </p:nvSpPr>
        <p:spPr/>
        <p:txBody>
          <a:bodyPr/>
          <a:lstStyle/>
          <a:p>
            <a:pPr lvl="1"/>
            <a:r>
              <a:rPr lang="en-GB" dirty="0"/>
              <a:t>The move from the 3D to the 2D is done with the help of CRS  </a:t>
            </a:r>
          </a:p>
          <a:p>
            <a:pPr lvl="1"/>
            <a:r>
              <a:rPr lang="en-GB" dirty="0"/>
              <a:t>Every place on earth is specified by three numbers (i.e. coordinates)</a:t>
            </a:r>
          </a:p>
          <a:p>
            <a:pPr lvl="2"/>
            <a:r>
              <a:rPr lang="en-GB" dirty="0"/>
              <a:t>Latitude, longitude and Altitude</a:t>
            </a:r>
          </a:p>
          <a:p>
            <a:pPr lvl="1"/>
            <a:endParaRPr lang="en-GB" dirty="0"/>
          </a:p>
          <a:p>
            <a:pPr lvl="1"/>
            <a:endParaRPr lang="en-GB" dirty="0"/>
          </a:p>
          <a:p>
            <a:endParaRPr lang="en-GB" dirty="0"/>
          </a:p>
        </p:txBody>
      </p:sp>
      <p:pic>
        <p:nvPicPr>
          <p:cNvPr id="5" name="Picture 4" descr="Image of longitude and latitude ">
            <a:extLst>
              <a:ext uri="{FF2B5EF4-FFF2-40B4-BE49-F238E27FC236}">
                <a16:creationId xmlns:a16="http://schemas.microsoft.com/office/drawing/2014/main" id="{2476F65A-1679-19C4-E39D-34D1BAA2B870}"/>
              </a:ext>
            </a:extLst>
          </p:cNvPr>
          <p:cNvPicPr>
            <a:picLocks noChangeAspect="1"/>
          </p:cNvPicPr>
          <p:nvPr/>
        </p:nvPicPr>
        <p:blipFill>
          <a:blip r:embed="rId3"/>
          <a:stretch>
            <a:fillRect/>
          </a:stretch>
        </p:blipFill>
        <p:spPr>
          <a:xfrm>
            <a:off x="6298180" y="3429000"/>
            <a:ext cx="3018347" cy="3086328"/>
          </a:xfrm>
          <a:prstGeom prst="rect">
            <a:avLst/>
          </a:prstGeom>
        </p:spPr>
      </p:pic>
      <p:sp>
        <p:nvSpPr>
          <p:cNvPr id="4" name="Slide Number Placeholder 3">
            <a:extLst>
              <a:ext uri="{FF2B5EF4-FFF2-40B4-BE49-F238E27FC236}">
                <a16:creationId xmlns:a16="http://schemas.microsoft.com/office/drawing/2014/main" id="{9FC17D66-8EA1-4C5E-BEB0-3EB8DBB5E8DF}"/>
              </a:ext>
            </a:extLst>
          </p:cNvPr>
          <p:cNvSpPr>
            <a:spLocks noGrp="1"/>
          </p:cNvSpPr>
          <p:nvPr>
            <p:ph type="sldNum" sz="quarter" idx="12"/>
          </p:nvPr>
        </p:nvSpPr>
        <p:spPr/>
        <p:txBody>
          <a:bodyPr/>
          <a:lstStyle/>
          <a:p>
            <a:fld id="{016687C5-7511-7743-B429-3BDBE272F28B}" type="slidenum">
              <a:rPr lang="en-US" smtClean="0"/>
              <a:t>36</a:t>
            </a:fld>
            <a:endParaRPr lang="en-US"/>
          </a:p>
        </p:txBody>
      </p:sp>
    </p:spTree>
    <p:extLst>
      <p:ext uri="{BB962C8B-B14F-4D97-AF65-F5344CB8AC3E}">
        <p14:creationId xmlns:p14="http://schemas.microsoft.com/office/powerpoint/2010/main" val="8602098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3C630-B8C2-EF5C-CCDE-9CB23F9001DA}"/>
              </a:ext>
            </a:extLst>
          </p:cNvPr>
          <p:cNvSpPr>
            <a:spLocks noGrp="1"/>
          </p:cNvSpPr>
          <p:nvPr>
            <p:ph type="title"/>
          </p:nvPr>
        </p:nvSpPr>
        <p:spPr/>
        <p:txBody>
          <a:bodyPr/>
          <a:lstStyle/>
          <a:p>
            <a:r>
              <a:rPr lang="en-GB" b="1" dirty="0">
                <a:solidFill>
                  <a:srgbClr val="702082"/>
                </a:solidFill>
              </a:rPr>
              <a:t>CRS continued…</a:t>
            </a:r>
          </a:p>
        </p:txBody>
      </p:sp>
      <p:sp>
        <p:nvSpPr>
          <p:cNvPr id="3" name="Text Placeholder 2">
            <a:extLst>
              <a:ext uri="{FF2B5EF4-FFF2-40B4-BE49-F238E27FC236}">
                <a16:creationId xmlns:a16="http://schemas.microsoft.com/office/drawing/2014/main" id="{05ED5BDF-4B90-C31E-F33A-01A1719EA4B2}"/>
              </a:ext>
            </a:extLst>
          </p:cNvPr>
          <p:cNvSpPr>
            <a:spLocks noGrp="1"/>
          </p:cNvSpPr>
          <p:nvPr>
            <p:ph type="body" sz="quarter" idx="13"/>
          </p:nvPr>
        </p:nvSpPr>
        <p:spPr>
          <a:xfrm>
            <a:off x="668058" y="1237374"/>
            <a:ext cx="10339247" cy="4065454"/>
          </a:xfrm>
        </p:spPr>
        <p:txBody>
          <a:bodyPr/>
          <a:lstStyle/>
          <a:p>
            <a:pPr marL="457200" lvl="1" indent="0">
              <a:buNone/>
            </a:pPr>
            <a:r>
              <a:rPr lang="en-GB" dirty="0"/>
              <a:t>There are two Main CRS:</a:t>
            </a:r>
          </a:p>
          <a:p>
            <a:pPr marL="457200" lvl="1" indent="0">
              <a:buNone/>
            </a:pPr>
            <a:r>
              <a:rPr lang="en-GB" b="1" dirty="0"/>
              <a:t>Geographic Coordinate System </a:t>
            </a:r>
            <a:r>
              <a:rPr lang="en-GB" dirty="0"/>
              <a:t>vs </a:t>
            </a:r>
            <a:r>
              <a:rPr lang="en-GB" b="1" dirty="0"/>
              <a:t>Projected Coordinate Systems </a:t>
            </a:r>
          </a:p>
          <a:p>
            <a:endParaRPr lang="en-GB" dirty="0"/>
          </a:p>
        </p:txBody>
      </p:sp>
      <p:pic>
        <p:nvPicPr>
          <p:cNvPr id="4" name="Picture 3" descr="Image highlighting the two types of CRS methods; geographic coordinate reference systems and projected coordinates systems ">
            <a:extLst>
              <a:ext uri="{FF2B5EF4-FFF2-40B4-BE49-F238E27FC236}">
                <a16:creationId xmlns:a16="http://schemas.microsoft.com/office/drawing/2014/main" id="{AE585757-0973-C267-256F-7738282893A0}"/>
              </a:ext>
            </a:extLst>
          </p:cNvPr>
          <p:cNvPicPr>
            <a:picLocks noChangeAspect="1"/>
          </p:cNvPicPr>
          <p:nvPr/>
        </p:nvPicPr>
        <p:blipFill>
          <a:blip r:embed="rId2"/>
          <a:stretch>
            <a:fillRect/>
          </a:stretch>
        </p:blipFill>
        <p:spPr>
          <a:xfrm>
            <a:off x="2749270" y="2680219"/>
            <a:ext cx="5690716" cy="3329107"/>
          </a:xfrm>
          <a:prstGeom prst="rect">
            <a:avLst/>
          </a:prstGeom>
        </p:spPr>
      </p:pic>
      <p:sp>
        <p:nvSpPr>
          <p:cNvPr id="6" name="TextBox 5">
            <a:extLst>
              <a:ext uri="{FF2B5EF4-FFF2-40B4-BE49-F238E27FC236}">
                <a16:creationId xmlns:a16="http://schemas.microsoft.com/office/drawing/2014/main" id="{2EC8F2E1-3205-8947-985A-61363184C782}"/>
              </a:ext>
            </a:extLst>
          </p:cNvPr>
          <p:cNvSpPr txBox="1"/>
          <p:nvPr/>
        </p:nvSpPr>
        <p:spPr>
          <a:xfrm>
            <a:off x="6629400" y="6197084"/>
            <a:ext cx="2210636" cy="369332"/>
          </a:xfrm>
          <a:prstGeom prst="rect">
            <a:avLst/>
          </a:prstGeom>
          <a:noFill/>
        </p:spPr>
        <p:txBody>
          <a:bodyPr wrap="square" rtlCol="0">
            <a:spAutoFit/>
          </a:bodyPr>
          <a:lstStyle/>
          <a:p>
            <a:r>
              <a:rPr lang="en-US" b="1" i="1" dirty="0"/>
              <a:t>The ‘how</a:t>
            </a:r>
            <a:r>
              <a:rPr lang="en-US" dirty="0"/>
              <a:t>’</a:t>
            </a:r>
          </a:p>
        </p:txBody>
      </p:sp>
      <p:sp>
        <p:nvSpPr>
          <p:cNvPr id="7" name="TextBox 6">
            <a:extLst>
              <a:ext uri="{FF2B5EF4-FFF2-40B4-BE49-F238E27FC236}">
                <a16:creationId xmlns:a16="http://schemas.microsoft.com/office/drawing/2014/main" id="{56A50315-A46A-304B-B658-631BDBC9BF68}"/>
              </a:ext>
            </a:extLst>
          </p:cNvPr>
          <p:cNvSpPr txBox="1"/>
          <p:nvPr/>
        </p:nvSpPr>
        <p:spPr>
          <a:xfrm>
            <a:off x="3448050" y="6197084"/>
            <a:ext cx="1638300" cy="369332"/>
          </a:xfrm>
          <a:prstGeom prst="rect">
            <a:avLst/>
          </a:prstGeom>
          <a:noFill/>
        </p:spPr>
        <p:txBody>
          <a:bodyPr wrap="square" rtlCol="0">
            <a:spAutoFit/>
          </a:bodyPr>
          <a:lstStyle/>
          <a:p>
            <a:r>
              <a:rPr lang="en-US" b="1" dirty="0"/>
              <a:t>The ‘where’</a:t>
            </a:r>
          </a:p>
        </p:txBody>
      </p:sp>
    </p:spTree>
    <p:extLst>
      <p:ext uri="{BB962C8B-B14F-4D97-AF65-F5344CB8AC3E}">
        <p14:creationId xmlns:p14="http://schemas.microsoft.com/office/powerpoint/2010/main" val="33165478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5ED5BDF-4B90-C31E-F33A-01A1719EA4B2}"/>
              </a:ext>
            </a:extLst>
          </p:cNvPr>
          <p:cNvSpPr>
            <a:spLocks noGrp="1"/>
          </p:cNvSpPr>
          <p:nvPr>
            <p:ph type="body" sz="quarter" idx="13"/>
          </p:nvPr>
        </p:nvSpPr>
        <p:spPr>
          <a:xfrm>
            <a:off x="717423" y="4106320"/>
            <a:ext cx="2669407" cy="2427333"/>
          </a:xfrm>
        </p:spPr>
        <p:txBody>
          <a:bodyPr vert="horz" lIns="91440" tIns="45720" rIns="91440" bIns="45720" rtlCol="0">
            <a:normAutofit/>
          </a:bodyPr>
          <a:lstStyle/>
          <a:p>
            <a:endParaRPr lang="en-US" sz="1600" dirty="0"/>
          </a:p>
          <a:p>
            <a:r>
              <a:rPr lang="en-US" sz="1800" dirty="0"/>
              <a:t>Remember that a PCS, is just a GCS that has been projected !</a:t>
            </a:r>
          </a:p>
          <a:p>
            <a:endParaRPr lang="en-US" sz="1600" dirty="0"/>
          </a:p>
        </p:txBody>
      </p:sp>
      <p:pic>
        <p:nvPicPr>
          <p:cNvPr id="8" name="Picture 7" descr="Table&#10;&#10;Description automatically generated">
            <a:extLst>
              <a:ext uri="{FF2B5EF4-FFF2-40B4-BE49-F238E27FC236}">
                <a16:creationId xmlns:a16="http://schemas.microsoft.com/office/drawing/2014/main" id="{6901C90D-22C2-7A43-B9C9-723C02E55B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56015" y="94137"/>
            <a:ext cx="7635985" cy="6669725"/>
          </a:xfrm>
          <a:prstGeom prst="rect">
            <a:avLst/>
          </a:prstGeom>
        </p:spPr>
      </p:pic>
      <p:graphicFrame>
        <p:nvGraphicFramePr>
          <p:cNvPr id="5" name="Diagram 4">
            <a:extLst>
              <a:ext uri="{FF2B5EF4-FFF2-40B4-BE49-F238E27FC236}">
                <a16:creationId xmlns:a16="http://schemas.microsoft.com/office/drawing/2014/main" id="{F5E93C65-9E77-8E47-986E-3FE53BDF04AD}"/>
              </a:ext>
            </a:extLst>
          </p:cNvPr>
          <p:cNvGraphicFramePr/>
          <p:nvPr/>
        </p:nvGraphicFramePr>
        <p:xfrm>
          <a:off x="720000" y="720001"/>
          <a:ext cx="2794725" cy="33863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084641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C22B8-AA31-374E-8C89-E1667CB5B45E}"/>
              </a:ext>
            </a:extLst>
          </p:cNvPr>
          <p:cNvSpPr>
            <a:spLocks noGrp="1"/>
          </p:cNvSpPr>
          <p:nvPr>
            <p:ph type="title"/>
          </p:nvPr>
        </p:nvSpPr>
        <p:spPr/>
        <p:txBody>
          <a:bodyPr/>
          <a:lstStyle/>
          <a:p>
            <a:r>
              <a:rPr lang="en-US" dirty="0"/>
              <a:t>Spatial Analysis </a:t>
            </a:r>
          </a:p>
        </p:txBody>
      </p:sp>
      <p:sp>
        <p:nvSpPr>
          <p:cNvPr id="3" name="Text Placeholder 2">
            <a:extLst>
              <a:ext uri="{FF2B5EF4-FFF2-40B4-BE49-F238E27FC236}">
                <a16:creationId xmlns:a16="http://schemas.microsoft.com/office/drawing/2014/main" id="{EBFB22A9-9565-2949-84DA-9D84133725A1}"/>
              </a:ext>
            </a:extLst>
          </p:cNvPr>
          <p:cNvSpPr>
            <a:spLocks noGrp="1"/>
          </p:cNvSpPr>
          <p:nvPr>
            <p:ph type="body" sz="quarter" idx="13"/>
          </p:nvPr>
        </p:nvSpPr>
        <p:spPr/>
        <p:txBody>
          <a:bodyPr>
            <a:normAutofit/>
          </a:bodyPr>
          <a:lstStyle/>
          <a:p>
            <a:r>
              <a:rPr lang="en-GB" dirty="0">
                <a:solidFill>
                  <a:srgbClr val="000000"/>
                </a:solidFill>
                <a:effectLst/>
                <a:ea typeface="Calibri" panose="020F0502020204030204" pitchFamily="34" charset="0"/>
              </a:rPr>
              <a:t>Buffering</a:t>
            </a:r>
          </a:p>
          <a:p>
            <a:r>
              <a:rPr lang="en-GB" dirty="0">
                <a:solidFill>
                  <a:srgbClr val="000000"/>
                </a:solidFill>
                <a:effectLst/>
                <a:ea typeface="Calibri" panose="020F0502020204030204" pitchFamily="34" charset="0"/>
              </a:rPr>
              <a:t>Overlay Analysis</a:t>
            </a:r>
          </a:p>
          <a:p>
            <a:r>
              <a:rPr lang="en-GB" dirty="0">
                <a:solidFill>
                  <a:srgbClr val="000000"/>
                </a:solidFill>
                <a:effectLst/>
                <a:ea typeface="Calibri" panose="020F0502020204030204" pitchFamily="34" charset="0"/>
              </a:rPr>
              <a:t>Interpolation</a:t>
            </a:r>
            <a:r>
              <a:rPr lang="en-GB" dirty="0">
                <a:effectLst/>
              </a:rPr>
              <a:t> </a:t>
            </a:r>
          </a:p>
          <a:p>
            <a:r>
              <a:rPr lang="en-GB" dirty="0"/>
              <a:t>Kernel Density Estimation </a:t>
            </a:r>
            <a:endParaRPr lang="en-GB" dirty="0">
              <a:effectLst/>
            </a:endParaRPr>
          </a:p>
          <a:p>
            <a:r>
              <a:rPr lang="en-GB" dirty="0"/>
              <a:t>Spatial Autocorrelation</a:t>
            </a:r>
          </a:p>
          <a:p>
            <a:r>
              <a:rPr lang="en-GB" dirty="0"/>
              <a:t>Hot-spot / Hot-Routes </a:t>
            </a:r>
            <a:endParaRPr lang="en-US" dirty="0"/>
          </a:p>
        </p:txBody>
      </p:sp>
    </p:spTree>
    <p:extLst>
      <p:ext uri="{BB962C8B-B14F-4D97-AF65-F5344CB8AC3E}">
        <p14:creationId xmlns:p14="http://schemas.microsoft.com/office/powerpoint/2010/main" val="18100851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51338-39B4-C6A0-5E74-090673388187}"/>
              </a:ext>
            </a:extLst>
          </p:cNvPr>
          <p:cNvSpPr>
            <a:spLocks noGrp="1"/>
          </p:cNvSpPr>
          <p:nvPr>
            <p:ph type="title"/>
          </p:nvPr>
        </p:nvSpPr>
        <p:spPr>
          <a:xfrm>
            <a:off x="707571" y="1453697"/>
            <a:ext cx="9977271" cy="548819"/>
          </a:xfrm>
        </p:spPr>
        <p:txBody>
          <a:bodyPr/>
          <a:lstStyle/>
          <a:p>
            <a:r>
              <a:rPr lang="en-GB" dirty="0"/>
              <a:t>Instructions</a:t>
            </a:r>
          </a:p>
        </p:txBody>
      </p:sp>
    </p:spTree>
    <p:extLst>
      <p:ext uri="{BB962C8B-B14F-4D97-AF65-F5344CB8AC3E}">
        <p14:creationId xmlns:p14="http://schemas.microsoft.com/office/powerpoint/2010/main" val="35389747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4850D-2E9B-48D1-85F5-61A2516410D2}"/>
              </a:ext>
            </a:extLst>
          </p:cNvPr>
          <p:cNvSpPr>
            <a:spLocks noGrp="1"/>
          </p:cNvSpPr>
          <p:nvPr>
            <p:ph type="title"/>
          </p:nvPr>
        </p:nvSpPr>
        <p:spPr/>
        <p:txBody>
          <a:bodyPr/>
          <a:lstStyle/>
          <a:p>
            <a:r>
              <a:rPr lang="en-GB" dirty="0"/>
              <a:t>What are the main challenges of mapping crime data?</a:t>
            </a:r>
          </a:p>
        </p:txBody>
      </p:sp>
      <p:sp>
        <p:nvSpPr>
          <p:cNvPr id="3" name="Text Placeholder 2">
            <a:extLst>
              <a:ext uri="{FF2B5EF4-FFF2-40B4-BE49-F238E27FC236}">
                <a16:creationId xmlns:a16="http://schemas.microsoft.com/office/drawing/2014/main" id="{6D662C6F-EB52-4D45-89F0-B9ED681253BB}"/>
              </a:ext>
            </a:extLst>
          </p:cNvPr>
          <p:cNvSpPr>
            <a:spLocks noGrp="1"/>
          </p:cNvSpPr>
          <p:nvPr>
            <p:ph type="body" sz="quarter" idx="13"/>
          </p:nvPr>
        </p:nvSpPr>
        <p:spPr/>
        <p:txBody>
          <a:bodyPr>
            <a:normAutofit/>
          </a:bodyPr>
          <a:lstStyle/>
          <a:p>
            <a:r>
              <a:rPr lang="en-GB" sz="2800" dirty="0" err="1"/>
              <a:t>Geomasking</a:t>
            </a:r>
            <a:r>
              <a:rPr lang="en-GB" sz="2800" dirty="0"/>
              <a:t> and geoprivacy</a:t>
            </a:r>
          </a:p>
          <a:p>
            <a:r>
              <a:rPr lang="en-GB" sz="2800" dirty="0"/>
              <a:t>The accuracy of police recorded statistics </a:t>
            </a:r>
          </a:p>
          <a:p>
            <a:pPr lvl="1"/>
            <a:r>
              <a:rPr lang="en-GB" sz="2400" dirty="0"/>
              <a:t>The grey figure of crime </a:t>
            </a:r>
          </a:p>
          <a:p>
            <a:pPr lvl="1"/>
            <a:r>
              <a:rPr lang="en-GB" sz="2400" dirty="0"/>
              <a:t>Conceptual issues surrounding its definitions of crime types </a:t>
            </a:r>
          </a:p>
          <a:p>
            <a:pPr lvl="1"/>
            <a:r>
              <a:rPr lang="en-GB" sz="2400" dirty="0"/>
              <a:t>The impacts of seasonality; how has Covid-19 affected police recorded crime statistics</a:t>
            </a:r>
          </a:p>
          <a:p>
            <a:pPr marL="457200" lvl="1" indent="0">
              <a:buNone/>
            </a:pPr>
            <a:endParaRPr lang="en-GB" dirty="0"/>
          </a:p>
          <a:p>
            <a:pPr marL="457200" lvl="1" indent="0">
              <a:buNone/>
            </a:pPr>
            <a:endParaRPr lang="en-GB" sz="2400" dirty="0"/>
          </a:p>
          <a:p>
            <a:pPr marL="457200" lvl="1" indent="0">
              <a:buNone/>
            </a:pPr>
            <a:r>
              <a:rPr lang="en-GB" sz="2400" dirty="0"/>
              <a:t>Can you think of anymore? </a:t>
            </a:r>
          </a:p>
        </p:txBody>
      </p:sp>
      <p:sp>
        <p:nvSpPr>
          <p:cNvPr id="4" name="Slide Number Placeholder 3">
            <a:extLst>
              <a:ext uri="{FF2B5EF4-FFF2-40B4-BE49-F238E27FC236}">
                <a16:creationId xmlns:a16="http://schemas.microsoft.com/office/drawing/2014/main" id="{CA462DB3-0B21-4DCD-8D11-E47506170B12}"/>
              </a:ext>
            </a:extLst>
          </p:cNvPr>
          <p:cNvSpPr>
            <a:spLocks noGrp="1"/>
          </p:cNvSpPr>
          <p:nvPr>
            <p:ph type="sldNum" sz="quarter" idx="12"/>
          </p:nvPr>
        </p:nvSpPr>
        <p:spPr/>
        <p:txBody>
          <a:bodyPr/>
          <a:lstStyle/>
          <a:p>
            <a:fld id="{016687C5-7511-7743-B429-3BDBE272F28B}" type="slidenum">
              <a:rPr lang="en-US" smtClean="0"/>
              <a:t>40</a:t>
            </a:fld>
            <a:endParaRPr lang="en-US"/>
          </a:p>
        </p:txBody>
      </p:sp>
    </p:spTree>
    <p:extLst>
      <p:ext uri="{BB962C8B-B14F-4D97-AF65-F5344CB8AC3E}">
        <p14:creationId xmlns:p14="http://schemas.microsoft.com/office/powerpoint/2010/main" val="15684486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991250-2770-48E4-8E7B-E757F068C0CC}"/>
              </a:ext>
            </a:extLst>
          </p:cNvPr>
          <p:cNvSpPr>
            <a:spLocks noGrp="1"/>
          </p:cNvSpPr>
          <p:nvPr>
            <p:ph type="title"/>
          </p:nvPr>
        </p:nvSpPr>
        <p:spPr>
          <a:xfrm>
            <a:off x="838200" y="485441"/>
            <a:ext cx="9977271" cy="548819"/>
          </a:xfrm>
        </p:spPr>
        <p:txBody>
          <a:bodyPr/>
          <a:lstStyle/>
          <a:p>
            <a:r>
              <a:rPr lang="en-GB" dirty="0"/>
              <a:t>What are the main challenges of mapping crime data? </a:t>
            </a:r>
          </a:p>
        </p:txBody>
      </p:sp>
      <p:pic>
        <p:nvPicPr>
          <p:cNvPr id="5" name="Picture 4" descr="The main challenges of mapping crime data include &#10;- Changes in routine (the increase of ASB over football season for example)&#10;- We are only mapping reported crimes, failing to include recorded statistics &#10;- It encodes systemic discrimination &#10;- Street level data is hard to map ">
            <a:extLst>
              <a:ext uri="{FF2B5EF4-FFF2-40B4-BE49-F238E27FC236}">
                <a16:creationId xmlns:a16="http://schemas.microsoft.com/office/drawing/2014/main" id="{E990983E-6878-4490-9E64-A213073EB97F}"/>
              </a:ext>
            </a:extLst>
          </p:cNvPr>
          <p:cNvPicPr>
            <a:picLocks noChangeAspect="1"/>
          </p:cNvPicPr>
          <p:nvPr/>
        </p:nvPicPr>
        <p:blipFill rotWithShape="1">
          <a:blip r:embed="rId2"/>
          <a:srcRect l="8191" t="33875" r="58651" b="35978"/>
          <a:stretch/>
        </p:blipFill>
        <p:spPr>
          <a:xfrm>
            <a:off x="312818" y="1672389"/>
            <a:ext cx="11610753" cy="2971800"/>
          </a:xfrm>
          <a:prstGeom prst="rect">
            <a:avLst/>
          </a:prstGeom>
        </p:spPr>
      </p:pic>
      <p:sp>
        <p:nvSpPr>
          <p:cNvPr id="2" name="Slide Number Placeholder 1">
            <a:extLst>
              <a:ext uri="{FF2B5EF4-FFF2-40B4-BE49-F238E27FC236}">
                <a16:creationId xmlns:a16="http://schemas.microsoft.com/office/drawing/2014/main" id="{92F89E61-856D-47FB-A8B1-DDFA575A390F}"/>
              </a:ext>
            </a:extLst>
          </p:cNvPr>
          <p:cNvSpPr>
            <a:spLocks noGrp="1"/>
          </p:cNvSpPr>
          <p:nvPr>
            <p:ph type="sldNum" sz="quarter" idx="12"/>
          </p:nvPr>
        </p:nvSpPr>
        <p:spPr/>
        <p:txBody>
          <a:bodyPr/>
          <a:lstStyle/>
          <a:p>
            <a:fld id="{016687C5-7511-7743-B429-3BDBE272F28B}" type="slidenum">
              <a:rPr lang="en-US" smtClean="0"/>
              <a:t>41</a:t>
            </a:fld>
            <a:endParaRPr lang="en-US" dirty="0"/>
          </a:p>
        </p:txBody>
      </p:sp>
    </p:spTree>
    <p:extLst>
      <p:ext uri="{BB962C8B-B14F-4D97-AF65-F5344CB8AC3E}">
        <p14:creationId xmlns:p14="http://schemas.microsoft.com/office/powerpoint/2010/main" val="33568626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0592" y="1229359"/>
            <a:ext cx="10521951" cy="2558547"/>
          </a:xfrm>
        </p:spPr>
        <p:txBody>
          <a:bodyPr>
            <a:normAutofit fontScale="90000"/>
          </a:bodyPr>
          <a:lstStyle/>
          <a:p>
            <a:r>
              <a:rPr lang="en-GB" dirty="0"/>
              <a:t>Material for the live code demonstration  </a:t>
            </a:r>
            <a:r>
              <a:rPr lang="en-GB" sz="2900" dirty="0"/>
              <a:t>(08/03/2023)</a:t>
            </a:r>
            <a:br>
              <a:rPr lang="en-GB" dirty="0"/>
            </a:br>
            <a:br>
              <a:rPr lang="en-GB" dirty="0"/>
            </a:br>
            <a:br>
              <a:rPr lang="en-GB" dirty="0"/>
            </a:br>
            <a:endParaRPr lang="en-GB" dirty="0"/>
          </a:p>
        </p:txBody>
      </p:sp>
      <p:sp>
        <p:nvSpPr>
          <p:cNvPr id="3" name="Text Placeholder 2"/>
          <p:cNvSpPr>
            <a:spLocks noGrp="1"/>
          </p:cNvSpPr>
          <p:nvPr>
            <p:ph type="body" idx="1"/>
          </p:nvPr>
        </p:nvSpPr>
        <p:spPr>
          <a:xfrm>
            <a:off x="831850" y="2419089"/>
            <a:ext cx="9010206" cy="2737635"/>
          </a:xfrm>
        </p:spPr>
        <p:txBody>
          <a:bodyPr>
            <a:normAutofit/>
          </a:bodyPr>
          <a:lstStyle/>
          <a:p>
            <a:endParaRPr lang="en-GB" dirty="0">
              <a:solidFill>
                <a:schemeClr val="tx1"/>
              </a:solidFill>
            </a:endParaRPr>
          </a:p>
          <a:p>
            <a:r>
              <a:rPr lang="en-GB" dirty="0">
                <a:solidFill>
                  <a:schemeClr val="tx1"/>
                </a:solidFill>
              </a:rPr>
              <a:t>GitHub: </a:t>
            </a:r>
          </a:p>
          <a:p>
            <a:r>
              <a:rPr lang="en-GB" dirty="0">
                <a:solidFill>
                  <a:schemeClr val="tx1"/>
                </a:solidFill>
                <a:hlinkClick r:id="rId3">
                  <a:extLst>
                    <a:ext uri="{A12FA001-AC4F-418D-AE19-62706E023703}">
                      <ahyp:hlinkClr xmlns:ahyp="http://schemas.microsoft.com/office/drawing/2018/hyperlinkcolor" val="tx"/>
                    </a:ext>
                  </a:extLst>
                </a:hlinkClick>
              </a:rPr>
              <a:t>https://github.com/UKDataServiceOpen/Crime_Data_in_R</a:t>
            </a:r>
            <a:endParaRPr lang="en-GB" dirty="0">
              <a:solidFill>
                <a:schemeClr val="tx1"/>
              </a:solidFill>
            </a:endParaRPr>
          </a:p>
          <a:p>
            <a:r>
              <a:rPr lang="en-GB" dirty="0">
                <a:solidFill>
                  <a:schemeClr val="tx1"/>
                </a:solidFill>
              </a:rPr>
              <a:t>(under the March_2023 folder)</a:t>
            </a:r>
          </a:p>
          <a:p>
            <a:endParaRPr lang="en-GB" dirty="0"/>
          </a:p>
          <a:p>
            <a:endParaRPr lang="en-GB" dirty="0"/>
          </a:p>
        </p:txBody>
      </p:sp>
      <p:sp>
        <p:nvSpPr>
          <p:cNvPr id="4" name="Slide Number Placeholder 3"/>
          <p:cNvSpPr>
            <a:spLocks noGrp="1"/>
          </p:cNvSpPr>
          <p:nvPr>
            <p:ph type="sldNum" sz="quarter" idx="12"/>
          </p:nvPr>
        </p:nvSpPr>
        <p:spPr/>
        <p:txBody>
          <a:bodyPr/>
          <a:lstStyle/>
          <a:p>
            <a:fld id="{016687C5-7511-7743-B429-3BDBE272F28B}" type="slidenum">
              <a:rPr lang="en-US" smtClean="0"/>
              <a:t>42</a:t>
            </a:fld>
            <a:endParaRPr lang="en-US" dirty="0"/>
          </a:p>
        </p:txBody>
      </p:sp>
    </p:spTree>
    <p:extLst>
      <p:ext uri="{BB962C8B-B14F-4D97-AF65-F5344CB8AC3E}">
        <p14:creationId xmlns:p14="http://schemas.microsoft.com/office/powerpoint/2010/main" val="895927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8022D-F5D6-4388-977E-262B4C2BACD1}"/>
              </a:ext>
            </a:extLst>
          </p:cNvPr>
          <p:cNvSpPr>
            <a:spLocks noGrp="1"/>
          </p:cNvSpPr>
          <p:nvPr>
            <p:ph type="title"/>
          </p:nvPr>
        </p:nvSpPr>
        <p:spPr>
          <a:xfrm>
            <a:off x="998974" y="1482668"/>
            <a:ext cx="9977271" cy="548819"/>
          </a:xfrm>
        </p:spPr>
        <p:txBody>
          <a:bodyPr/>
          <a:lstStyle/>
          <a:p>
            <a:r>
              <a:rPr lang="en-GB" dirty="0"/>
              <a:t>Any Questions…</a:t>
            </a:r>
          </a:p>
        </p:txBody>
      </p:sp>
      <p:sp>
        <p:nvSpPr>
          <p:cNvPr id="4" name="Slide Number Placeholder 3">
            <a:extLst>
              <a:ext uri="{FF2B5EF4-FFF2-40B4-BE49-F238E27FC236}">
                <a16:creationId xmlns:a16="http://schemas.microsoft.com/office/drawing/2014/main" id="{98B57C82-3FD0-48D3-B5BF-5C42271BF72C}"/>
              </a:ext>
            </a:extLst>
          </p:cNvPr>
          <p:cNvSpPr>
            <a:spLocks noGrp="1"/>
          </p:cNvSpPr>
          <p:nvPr>
            <p:ph type="sldNum" sz="quarter" idx="12"/>
          </p:nvPr>
        </p:nvSpPr>
        <p:spPr/>
        <p:txBody>
          <a:bodyPr/>
          <a:lstStyle/>
          <a:p>
            <a:fld id="{016687C5-7511-7743-B429-3BDBE272F28B}" type="slidenum">
              <a:rPr lang="en-US" smtClean="0"/>
              <a:t>43</a:t>
            </a:fld>
            <a:endParaRPr lang="en-US"/>
          </a:p>
        </p:txBody>
      </p:sp>
    </p:spTree>
    <p:extLst>
      <p:ext uri="{BB962C8B-B14F-4D97-AF65-F5344CB8AC3E}">
        <p14:creationId xmlns:p14="http://schemas.microsoft.com/office/powerpoint/2010/main" val="24834938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C7099-8112-92E4-7C36-B0B293366A9E}"/>
              </a:ext>
            </a:extLst>
          </p:cNvPr>
          <p:cNvSpPr>
            <a:spLocks noGrp="1"/>
          </p:cNvSpPr>
          <p:nvPr>
            <p:ph type="title"/>
          </p:nvPr>
        </p:nvSpPr>
        <p:spPr>
          <a:xfrm>
            <a:off x="222250" y="1075470"/>
            <a:ext cx="5873750" cy="744802"/>
          </a:xfrm>
        </p:spPr>
        <p:txBody>
          <a:bodyPr/>
          <a:lstStyle/>
          <a:p>
            <a:r>
              <a:rPr lang="en-GB" dirty="0"/>
              <a:t>References</a:t>
            </a:r>
          </a:p>
        </p:txBody>
      </p:sp>
      <p:sp>
        <p:nvSpPr>
          <p:cNvPr id="3" name="Text Placeholder 2">
            <a:extLst>
              <a:ext uri="{FF2B5EF4-FFF2-40B4-BE49-F238E27FC236}">
                <a16:creationId xmlns:a16="http://schemas.microsoft.com/office/drawing/2014/main" id="{A2F8A7D6-67AB-E7FB-4312-983EEFC557DE}"/>
              </a:ext>
            </a:extLst>
          </p:cNvPr>
          <p:cNvSpPr>
            <a:spLocks noGrp="1"/>
          </p:cNvSpPr>
          <p:nvPr>
            <p:ph type="body" idx="1"/>
          </p:nvPr>
        </p:nvSpPr>
        <p:spPr>
          <a:xfrm>
            <a:off x="348768" y="2104809"/>
            <a:ext cx="10821255" cy="4410291"/>
          </a:xfrm>
        </p:spPr>
        <p:txBody>
          <a:bodyPr>
            <a:normAutofit fontScale="92500" lnSpcReduction="20000"/>
          </a:bodyPr>
          <a:lstStyle/>
          <a:p>
            <a:pPr marL="342900" indent="-342900">
              <a:buFont typeface="Arial" panose="020B0604020202020204" pitchFamily="34" charset="0"/>
              <a:buChar char="•"/>
            </a:pPr>
            <a:r>
              <a:rPr lang="en-GB" sz="1800" u="sng" dirty="0">
                <a:solidFill>
                  <a:schemeClr val="tx1"/>
                </a:solidFill>
                <a:hlinkClick r:id="rId2">
                  <a:extLst>
                    <a:ext uri="{A12FA001-AC4F-418D-AE19-62706E023703}">
                      <ahyp:hlinkClr xmlns:ahyp="http://schemas.microsoft.com/office/drawing/2018/hyperlinkcolor" val="tx"/>
                    </a:ext>
                  </a:extLst>
                </a:hlinkClick>
              </a:rPr>
              <a:t>https://www.esri.com/en-us/what-is-gis/overview#liSwitcher </a:t>
            </a:r>
          </a:p>
          <a:p>
            <a:pPr marL="342900" indent="-342900">
              <a:buFont typeface="Arial" panose="020B0604020202020204" pitchFamily="34" charset="0"/>
              <a:buChar char="•"/>
            </a:pPr>
            <a:r>
              <a:rPr lang="en-GB" sz="1800" u="sng" dirty="0">
                <a:solidFill>
                  <a:schemeClr val="tx1"/>
                </a:solidFill>
                <a:hlinkClick r:id="rId2">
                  <a:extLst>
                    <a:ext uri="{A12FA001-AC4F-418D-AE19-62706E023703}">
                      <ahyp:hlinkClr xmlns:ahyp="http://schemas.microsoft.com/office/drawing/2018/hyperlinkcolor" val="tx"/>
                    </a:ext>
                  </a:extLst>
                </a:hlinkClick>
              </a:rPr>
              <a:t>https://blog.ukdataservice.ac.uk/gis-spatial-data/</a:t>
            </a:r>
            <a:endParaRPr lang="en-GB" sz="1800" u="sng" dirty="0">
              <a:solidFill>
                <a:schemeClr val="tx1"/>
              </a:solidFill>
            </a:endParaRPr>
          </a:p>
          <a:p>
            <a:pPr marL="342900" indent="-342900">
              <a:buFont typeface="Arial" panose="020B0604020202020204" pitchFamily="34" charset="0"/>
              <a:buChar char="•"/>
            </a:pPr>
            <a:r>
              <a:rPr lang="en-GB" sz="1800" u="sng" dirty="0" err="1">
                <a:solidFill>
                  <a:schemeClr val="tx1"/>
                </a:solidFill>
                <a:hlinkClick r:id="rId3">
                  <a:extLst>
                    <a:ext uri="{A12FA001-AC4F-418D-AE19-62706E023703}">
                      <ahyp:hlinkClr xmlns:ahyp="http://schemas.microsoft.com/office/drawing/2018/hyperlinkcolor" val="tx"/>
                    </a:ext>
                  </a:extLst>
                </a:hlinkClick>
              </a:rPr>
              <a:t>Dermanis</a:t>
            </a:r>
            <a:r>
              <a:rPr lang="en-GB" sz="1800" u="sng" dirty="0">
                <a:solidFill>
                  <a:schemeClr val="tx1"/>
                </a:solidFill>
                <a:hlinkClick r:id="rId3">
                  <a:extLst>
                    <a:ext uri="{A12FA001-AC4F-418D-AE19-62706E023703}">
                      <ahyp:hlinkClr xmlns:ahyp="http://schemas.microsoft.com/office/drawing/2018/hyperlinkcolor" val="tx"/>
                    </a:ext>
                  </a:extLst>
                </a:hlinkClick>
              </a:rPr>
              <a:t> (2005) : https://www.researchgate.net/profile/Athanasios-Dermanis/publication/233387161_Coordinates_and_Reference_Systems_in_Greek/links/0912f50a149d9568b7000000/Coordinates-and-Reference-Systems-in-Greek.pdf</a:t>
            </a:r>
            <a:r>
              <a:rPr lang="en-GB" sz="1800" u="sng" dirty="0">
                <a:solidFill>
                  <a:schemeClr val="tx1"/>
                </a:solidFill>
              </a:rPr>
              <a:t> </a:t>
            </a:r>
          </a:p>
          <a:p>
            <a:pPr marL="342900" indent="-342900">
              <a:buFont typeface="Arial" panose="020B0604020202020204" pitchFamily="34" charset="0"/>
              <a:buChar char="•"/>
            </a:pPr>
            <a:r>
              <a:rPr lang="en-GB" sz="1800" u="sng" dirty="0">
                <a:solidFill>
                  <a:schemeClr val="tx1"/>
                </a:solidFill>
                <a:hlinkClick r:id="rId4">
                  <a:extLst>
                    <a:ext uri="{A12FA001-AC4F-418D-AE19-62706E023703}">
                      <ahyp:hlinkClr xmlns:ahyp="http://schemas.microsoft.com/office/drawing/2018/hyperlinkcolor" val="tx"/>
                    </a:ext>
                  </a:extLst>
                </a:hlinkClick>
              </a:rPr>
              <a:t>Luc </a:t>
            </a:r>
            <a:r>
              <a:rPr lang="en-GB" sz="1800" u="sng" dirty="0" err="1">
                <a:solidFill>
                  <a:schemeClr val="tx1"/>
                </a:solidFill>
                <a:hlinkClick r:id="rId4">
                  <a:extLst>
                    <a:ext uri="{A12FA001-AC4F-418D-AE19-62706E023703}">
                      <ahyp:hlinkClr xmlns:ahyp="http://schemas.microsoft.com/office/drawing/2018/hyperlinkcolor" val="tx"/>
                    </a:ext>
                  </a:extLst>
                </a:hlinkClick>
              </a:rPr>
              <a:t>Anselin</a:t>
            </a:r>
            <a:r>
              <a:rPr lang="en-GB" sz="1800" u="sng" dirty="0">
                <a:solidFill>
                  <a:schemeClr val="tx1"/>
                </a:solidFill>
                <a:hlinkClick r:id="rId4">
                  <a:extLst>
                    <a:ext uri="{A12FA001-AC4F-418D-AE19-62706E023703}">
                      <ahyp:hlinkClr xmlns:ahyp="http://schemas.microsoft.com/office/drawing/2018/hyperlinkcolor" val="tx"/>
                    </a:ext>
                  </a:extLst>
                </a:hlinkClick>
              </a:rPr>
              <a:t> (2009) : https://link.springer.com/chapter/10.1007/978-3-642-03647-7_5</a:t>
            </a:r>
            <a:r>
              <a:rPr lang="en-GB" sz="1800" u="sng" dirty="0">
                <a:solidFill>
                  <a:schemeClr val="tx1"/>
                </a:solidFill>
              </a:rPr>
              <a:t>  </a:t>
            </a:r>
          </a:p>
          <a:p>
            <a:pPr marL="342900" indent="-342900">
              <a:buFont typeface="Arial" panose="020B0604020202020204" pitchFamily="34" charset="0"/>
              <a:buChar char="•"/>
            </a:pPr>
            <a:r>
              <a:rPr lang="en-GB" sz="1800" u="sng" dirty="0">
                <a:solidFill>
                  <a:schemeClr val="tx1"/>
                </a:solidFill>
              </a:rPr>
              <a:t>Ratcliffe (2009) Spatial and Temporal Challenges: </a:t>
            </a:r>
            <a:r>
              <a:rPr lang="en-GB" sz="1800" u="sng" dirty="0">
                <a:solidFill>
                  <a:schemeClr val="tx1"/>
                </a:solidFill>
                <a:hlinkClick r:id="rId5"/>
              </a:rPr>
              <a:t>https://link.springer.com/chapter/10.1007/978-0-387-77650-7_2</a:t>
            </a:r>
            <a:endParaRPr lang="en-GB" sz="1800" u="sng" dirty="0">
              <a:solidFill>
                <a:schemeClr val="tx1"/>
              </a:solidFill>
            </a:endParaRPr>
          </a:p>
          <a:p>
            <a:pPr marL="342900" indent="-342900">
              <a:buFont typeface="Arial" panose="020B0604020202020204" pitchFamily="34" charset="0"/>
              <a:buChar char="•"/>
            </a:pPr>
            <a:r>
              <a:rPr lang="en-GB" sz="1800" u="sng" dirty="0">
                <a:solidFill>
                  <a:schemeClr val="tx1"/>
                </a:solidFill>
              </a:rPr>
              <a:t>Bowers (2001) Mapping and Analysing Crime Data : </a:t>
            </a:r>
            <a:r>
              <a:rPr lang="en-GB" sz="1800" u="sng" dirty="0">
                <a:solidFill>
                  <a:schemeClr val="tx1"/>
                </a:solidFill>
                <a:hlinkClick r:id="rId5"/>
              </a:rPr>
              <a:t>https://link.springer.com/chapter/10.1007/978-0-387-77650-7_2</a:t>
            </a:r>
            <a:endParaRPr lang="en-GB" sz="1800" u="sng" dirty="0">
              <a:solidFill>
                <a:schemeClr val="tx1"/>
              </a:solidFill>
            </a:endParaRPr>
          </a:p>
          <a:p>
            <a:pPr marL="342900" indent="-342900">
              <a:buFont typeface="Arial" panose="020B0604020202020204" pitchFamily="34" charset="0"/>
              <a:buChar char="•"/>
            </a:pPr>
            <a:r>
              <a:rPr lang="en-GB" sz="1800" u="sng" dirty="0">
                <a:solidFill>
                  <a:schemeClr val="tx1"/>
                </a:solidFill>
                <a:hlinkClick r:id="rId6"/>
              </a:rPr>
              <a:t>https://core.ac.uk/download/pdf/161890428.pdf</a:t>
            </a:r>
            <a:endParaRPr lang="en-GB" sz="1800" u="sng" dirty="0">
              <a:solidFill>
                <a:schemeClr val="tx1"/>
              </a:solidFill>
            </a:endParaRPr>
          </a:p>
          <a:p>
            <a:pPr marL="342900" indent="-342900">
              <a:buFont typeface="Arial" panose="020B0604020202020204" pitchFamily="34" charset="0"/>
              <a:buChar char="•"/>
            </a:pPr>
            <a:r>
              <a:rPr lang="en-GB" sz="1800" u="sng" dirty="0">
                <a:solidFill>
                  <a:schemeClr val="tx1"/>
                </a:solidFill>
                <a:hlinkClick r:id="rId7"/>
              </a:rPr>
              <a:t>https://www.ed.ac.uk/files/imports/fileManager/chainey.pdf</a:t>
            </a:r>
            <a:endParaRPr lang="en-GB" sz="1800" u="sng" dirty="0">
              <a:solidFill>
                <a:schemeClr val="tx1"/>
              </a:solidFill>
            </a:endParaRPr>
          </a:p>
          <a:p>
            <a:pPr marL="342900" indent="-342900">
              <a:buFont typeface="Arial" panose="020B0604020202020204" pitchFamily="34" charset="0"/>
              <a:buChar char="•"/>
            </a:pPr>
            <a:r>
              <a:rPr lang="en-GB" sz="1800" u="sng" dirty="0">
                <a:solidFill>
                  <a:schemeClr val="tx1"/>
                </a:solidFill>
                <a:hlinkClick r:id="rId8"/>
              </a:rPr>
              <a:t>https://www.crimrxiv.com/pub/slkb1v54/release/1</a:t>
            </a:r>
            <a:endParaRPr lang="en-GB" sz="1800" u="sng" dirty="0">
              <a:solidFill>
                <a:schemeClr val="tx1"/>
              </a:solidFill>
            </a:endParaRPr>
          </a:p>
          <a:p>
            <a:pPr marL="342900" indent="-342900">
              <a:buFont typeface="Arial" panose="020B0604020202020204" pitchFamily="34" charset="0"/>
              <a:buChar char="•"/>
            </a:pPr>
            <a:r>
              <a:rPr lang="en-GB" sz="1800" dirty="0">
                <a:hlinkClick r:id="rId9"/>
              </a:rPr>
              <a:t>https://tubecreature.com/#/livesontheline/current/same/U/*/FFTFTF/11.469326848406268/-0.1622/51.5142/</a:t>
            </a:r>
            <a:r>
              <a:rPr lang="en-GB" sz="1800" dirty="0"/>
              <a:t> </a:t>
            </a:r>
          </a:p>
          <a:p>
            <a:pPr marL="342900" indent="-342900">
              <a:buFont typeface="Arial" panose="020B0604020202020204" pitchFamily="34" charset="0"/>
              <a:buChar char="•"/>
            </a:pPr>
            <a:r>
              <a:rPr lang="en-GB" sz="1800" i="1" dirty="0">
                <a:solidFill>
                  <a:schemeClr val="tx1"/>
                </a:solidFill>
                <a:hlinkClick r:id="rId8"/>
              </a:rPr>
              <a:t>https://www.crimrxiv.com/pub/slkb1v54/release/1</a:t>
            </a:r>
            <a:endParaRPr lang="en-GB" sz="1800" dirty="0"/>
          </a:p>
          <a:p>
            <a:pPr marL="342900" indent="-342900">
              <a:buFont typeface="Arial" panose="020B0604020202020204" pitchFamily="34" charset="0"/>
              <a:buChar char="•"/>
            </a:pPr>
            <a:endParaRPr lang="en-GB" sz="1800" u="sng" dirty="0">
              <a:solidFill>
                <a:schemeClr val="tx1"/>
              </a:solidFill>
            </a:endParaRPr>
          </a:p>
          <a:p>
            <a:pPr marL="342900" indent="-342900">
              <a:buFont typeface="Arial" panose="020B0604020202020204" pitchFamily="34" charset="0"/>
              <a:buChar char="•"/>
            </a:pPr>
            <a:endParaRPr lang="en-GB" dirty="0">
              <a:solidFill>
                <a:schemeClr val="tx1"/>
              </a:solidFill>
            </a:endParaRPr>
          </a:p>
          <a:p>
            <a:endParaRPr lang="en-GB" dirty="0">
              <a:solidFill>
                <a:schemeClr val="tx1"/>
              </a:solidFill>
            </a:endParaRPr>
          </a:p>
          <a:p>
            <a:endParaRPr lang="en-GB" dirty="0"/>
          </a:p>
        </p:txBody>
      </p:sp>
    </p:spTree>
    <p:extLst>
      <p:ext uri="{BB962C8B-B14F-4D97-AF65-F5344CB8AC3E}">
        <p14:creationId xmlns:p14="http://schemas.microsoft.com/office/powerpoint/2010/main" val="35447650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AD4D3-A205-46C4-314A-6088D390D9D6}"/>
              </a:ext>
            </a:extLst>
          </p:cNvPr>
          <p:cNvSpPr>
            <a:spLocks noGrp="1"/>
          </p:cNvSpPr>
          <p:nvPr>
            <p:ph type="title"/>
          </p:nvPr>
        </p:nvSpPr>
        <p:spPr>
          <a:xfrm>
            <a:off x="500020" y="1342893"/>
            <a:ext cx="6673131" cy="872179"/>
          </a:xfrm>
        </p:spPr>
        <p:txBody>
          <a:bodyPr/>
          <a:lstStyle/>
          <a:p>
            <a:r>
              <a:rPr lang="en-GB" dirty="0"/>
              <a:t>Survey</a:t>
            </a:r>
          </a:p>
        </p:txBody>
      </p:sp>
      <p:sp>
        <p:nvSpPr>
          <p:cNvPr id="3" name="Text Placeholder 2">
            <a:extLst>
              <a:ext uri="{FF2B5EF4-FFF2-40B4-BE49-F238E27FC236}">
                <a16:creationId xmlns:a16="http://schemas.microsoft.com/office/drawing/2014/main" id="{61CD8A5A-73F2-0675-B019-E776A3E3810E}"/>
              </a:ext>
            </a:extLst>
          </p:cNvPr>
          <p:cNvSpPr>
            <a:spLocks noGrp="1"/>
          </p:cNvSpPr>
          <p:nvPr>
            <p:ph type="body" idx="1"/>
          </p:nvPr>
        </p:nvSpPr>
        <p:spPr>
          <a:xfrm>
            <a:off x="500019" y="2678906"/>
            <a:ext cx="8443955" cy="2350294"/>
          </a:xfrm>
        </p:spPr>
        <p:txBody>
          <a:bodyPr/>
          <a:lstStyle/>
          <a:p>
            <a:pPr marL="342900" indent="-342900">
              <a:buFontTx/>
              <a:buChar char="-"/>
            </a:pPr>
            <a:r>
              <a:rPr lang="en-GB" dirty="0">
                <a:solidFill>
                  <a:schemeClr val="tx1"/>
                </a:solidFill>
              </a:rPr>
              <a:t>When you leave the webinar, please complete our short survey </a:t>
            </a:r>
          </a:p>
          <a:p>
            <a:pPr marL="342900" indent="-342900">
              <a:buFontTx/>
              <a:buChar char="-"/>
            </a:pPr>
            <a:r>
              <a:rPr lang="en-GB" dirty="0">
                <a:solidFill>
                  <a:schemeClr val="tx1"/>
                </a:solidFill>
              </a:rPr>
              <a:t>Just click on ‘continue’ to access the survey. </a:t>
            </a:r>
          </a:p>
        </p:txBody>
      </p:sp>
    </p:spTree>
    <p:extLst>
      <p:ext uri="{BB962C8B-B14F-4D97-AF65-F5344CB8AC3E}">
        <p14:creationId xmlns:p14="http://schemas.microsoft.com/office/powerpoint/2010/main" val="27872382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7960" y="2021746"/>
            <a:ext cx="5264150" cy="1061485"/>
          </a:xfrm>
        </p:spPr>
        <p:txBody>
          <a:bodyPr/>
          <a:lstStyle/>
          <a:p>
            <a:r>
              <a:rPr lang="en-US" dirty="0"/>
              <a:t>Thank You.</a:t>
            </a:r>
            <a:endParaRPr lang="en-GB" dirty="0"/>
          </a:p>
        </p:txBody>
      </p:sp>
      <p:sp>
        <p:nvSpPr>
          <p:cNvPr id="3" name="Text Placeholder 2"/>
          <p:cNvSpPr>
            <a:spLocks noGrp="1"/>
          </p:cNvSpPr>
          <p:nvPr>
            <p:ph type="body" idx="1"/>
          </p:nvPr>
        </p:nvSpPr>
        <p:spPr>
          <a:xfrm>
            <a:off x="831849" y="3978181"/>
            <a:ext cx="6793593" cy="1500187"/>
          </a:xfrm>
        </p:spPr>
        <p:txBody>
          <a:bodyPr/>
          <a:lstStyle/>
          <a:p>
            <a:r>
              <a:rPr lang="en-GB" dirty="0">
                <a:hlinkClick r:id="rId2"/>
              </a:rPr>
              <a:t>Email:  nadia.kennar@manchester.ac.uk</a:t>
            </a:r>
            <a:r>
              <a:rPr lang="en-GB" dirty="0"/>
              <a:t> </a:t>
            </a:r>
          </a:p>
          <a:p>
            <a:r>
              <a:rPr lang="en-GB" dirty="0"/>
              <a:t>Twitter:  @NadiaKennar</a:t>
            </a:r>
          </a:p>
        </p:txBody>
      </p:sp>
      <p:sp>
        <p:nvSpPr>
          <p:cNvPr id="4" name="Slide Number Placeholder 3"/>
          <p:cNvSpPr>
            <a:spLocks noGrp="1"/>
          </p:cNvSpPr>
          <p:nvPr>
            <p:ph type="sldNum" sz="quarter" idx="12"/>
          </p:nvPr>
        </p:nvSpPr>
        <p:spPr/>
        <p:txBody>
          <a:bodyPr/>
          <a:lstStyle/>
          <a:p>
            <a:fld id="{016687C5-7511-7743-B429-3BDBE272F28B}" type="slidenum">
              <a:rPr lang="en-US" smtClean="0"/>
              <a:t>46</a:t>
            </a:fld>
            <a:endParaRPr lang="en-US"/>
          </a:p>
        </p:txBody>
      </p:sp>
    </p:spTree>
    <p:extLst>
      <p:ext uri="{BB962C8B-B14F-4D97-AF65-F5344CB8AC3E}">
        <p14:creationId xmlns:p14="http://schemas.microsoft.com/office/powerpoint/2010/main" val="1212910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2C364-3D44-E07A-31D0-E6132B9B57B7}"/>
              </a:ext>
            </a:extLst>
          </p:cNvPr>
          <p:cNvSpPr>
            <a:spLocks noGrp="1"/>
          </p:cNvSpPr>
          <p:nvPr>
            <p:ph type="title"/>
          </p:nvPr>
        </p:nvSpPr>
        <p:spPr>
          <a:xfrm>
            <a:off x="903515" y="2455182"/>
            <a:ext cx="9977271" cy="548819"/>
          </a:xfrm>
        </p:spPr>
        <p:txBody>
          <a:bodyPr/>
          <a:lstStyle/>
          <a:p>
            <a:r>
              <a:rPr lang="en-GB" dirty="0"/>
              <a:t>Can you hear me poll</a:t>
            </a:r>
          </a:p>
        </p:txBody>
      </p:sp>
    </p:spTree>
    <p:extLst>
      <p:ext uri="{BB962C8B-B14F-4D97-AF65-F5344CB8AC3E}">
        <p14:creationId xmlns:p14="http://schemas.microsoft.com/office/powerpoint/2010/main" val="1161156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3600" dirty="0"/>
              <a:t>Troubleshooting audio problems</a:t>
            </a:r>
          </a:p>
        </p:txBody>
      </p:sp>
      <p:sp>
        <p:nvSpPr>
          <p:cNvPr id="3" name="Text Placeholder 2"/>
          <p:cNvSpPr>
            <a:spLocks noGrp="1"/>
          </p:cNvSpPr>
          <p:nvPr>
            <p:ph type="body" sz="quarter" idx="13"/>
          </p:nvPr>
        </p:nvSpPr>
        <p:spPr/>
        <p:txBody>
          <a:bodyPr/>
          <a:lstStyle/>
          <a:p>
            <a:r>
              <a:rPr lang="en-GB" dirty="0"/>
              <a:t>Check your speaker/headset is plugged in / volume is on.</a:t>
            </a:r>
          </a:p>
          <a:p>
            <a:r>
              <a:rPr lang="en-GB" dirty="0"/>
              <a:t>Click on audio to change to listening via phone</a:t>
            </a:r>
          </a:p>
          <a:p>
            <a:r>
              <a:rPr lang="en-GB" dirty="0"/>
              <a:t>This workshop is live on YouTube. We are also recording this workshop and will post it on YouTube (</a:t>
            </a:r>
            <a:r>
              <a:rPr lang="en-GB" dirty="0">
                <a:hlinkClick r:id="rId2"/>
              </a:rPr>
              <a:t>https://www.youtube.com/user/UKDATASERVICE</a:t>
            </a:r>
            <a:r>
              <a:rPr lang="en-GB" dirty="0"/>
              <a:t>)</a:t>
            </a:r>
          </a:p>
        </p:txBody>
      </p:sp>
      <p:sp>
        <p:nvSpPr>
          <p:cNvPr id="4" name="Slide Number Placeholder 3"/>
          <p:cNvSpPr>
            <a:spLocks noGrp="1"/>
          </p:cNvSpPr>
          <p:nvPr>
            <p:ph type="sldNum" sz="quarter" idx="12"/>
          </p:nvPr>
        </p:nvSpPr>
        <p:spPr/>
        <p:txBody>
          <a:bodyPr/>
          <a:lstStyle/>
          <a:p>
            <a:fld id="{016687C5-7511-7743-B429-3BDBE272F28B}" type="slidenum">
              <a:rPr lang="en-US" smtClean="0"/>
              <a:t>6</a:t>
            </a:fld>
            <a:endParaRPr lang="en-US"/>
          </a:p>
        </p:txBody>
      </p:sp>
    </p:spTree>
    <p:extLst>
      <p:ext uri="{BB962C8B-B14F-4D97-AF65-F5344CB8AC3E}">
        <p14:creationId xmlns:p14="http://schemas.microsoft.com/office/powerpoint/2010/main" val="2777420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5121" y="492030"/>
            <a:ext cx="9977271" cy="548819"/>
          </a:xfrm>
        </p:spPr>
        <p:txBody>
          <a:bodyPr>
            <a:noAutofit/>
          </a:bodyPr>
          <a:lstStyle/>
          <a:p>
            <a:r>
              <a:rPr lang="en-GB" sz="3600" dirty="0"/>
              <a:t>Workshop Content – March 6</a:t>
            </a:r>
            <a:r>
              <a:rPr lang="en-GB" sz="3600" baseline="30000" dirty="0"/>
              <a:t>th</a:t>
            </a:r>
            <a:r>
              <a:rPr lang="en-GB" sz="3600" dirty="0"/>
              <a:t> 2023</a:t>
            </a:r>
          </a:p>
        </p:txBody>
      </p:sp>
      <p:sp>
        <p:nvSpPr>
          <p:cNvPr id="8" name="TextBox 7">
            <a:extLst>
              <a:ext uri="{FF2B5EF4-FFF2-40B4-BE49-F238E27FC236}">
                <a16:creationId xmlns:a16="http://schemas.microsoft.com/office/drawing/2014/main" id="{E304EFDD-C03F-4A59-9EDF-0F565EC3E4C1}"/>
              </a:ext>
            </a:extLst>
          </p:cNvPr>
          <p:cNvSpPr txBox="1"/>
          <p:nvPr/>
        </p:nvSpPr>
        <p:spPr>
          <a:xfrm>
            <a:off x="831849" y="1882718"/>
            <a:ext cx="10521951" cy="3631763"/>
          </a:xfrm>
          <a:prstGeom prst="rect">
            <a:avLst/>
          </a:prstGeom>
          <a:noFill/>
        </p:spPr>
        <p:txBody>
          <a:bodyPr wrap="square" rtlCol="0">
            <a:spAutoFit/>
          </a:bodyPr>
          <a:lstStyle/>
          <a:p>
            <a:pPr marL="800100" lvl="1" indent="-342900">
              <a:buFont typeface="Arial" panose="020B0604020202020204" pitchFamily="34" charset="0"/>
              <a:buChar char="•"/>
            </a:pPr>
            <a:r>
              <a:rPr lang="en-GB" sz="2800" dirty="0">
                <a:solidFill>
                  <a:srgbClr val="212322"/>
                </a:solidFill>
              </a:rPr>
              <a:t>What is GIS</a:t>
            </a:r>
          </a:p>
          <a:p>
            <a:pPr marL="800100" lvl="1" indent="-342900">
              <a:buFont typeface="Arial" panose="020B0604020202020204" pitchFamily="34" charset="0"/>
              <a:buChar char="•"/>
            </a:pPr>
            <a:r>
              <a:rPr lang="en-GB" sz="2800" dirty="0">
                <a:solidFill>
                  <a:srgbClr val="212322"/>
                </a:solidFill>
              </a:rPr>
              <a:t>Spatial Data vs Non-Spatial Data </a:t>
            </a:r>
          </a:p>
          <a:p>
            <a:pPr marL="800100" lvl="1" indent="-342900">
              <a:buFont typeface="Arial" panose="020B0604020202020204" pitchFamily="34" charset="0"/>
              <a:buChar char="•"/>
            </a:pPr>
            <a:r>
              <a:rPr lang="en-GB" sz="2800" dirty="0">
                <a:solidFill>
                  <a:srgbClr val="212322"/>
                </a:solidFill>
              </a:rPr>
              <a:t>Different types of maps (reference vs thematic)</a:t>
            </a:r>
          </a:p>
          <a:p>
            <a:pPr marL="800100" lvl="1" indent="-342900">
              <a:buFont typeface="Arial" panose="020B0604020202020204" pitchFamily="34" charset="0"/>
              <a:buChar char="•"/>
            </a:pPr>
            <a:r>
              <a:rPr lang="en-GB" sz="2800" dirty="0">
                <a:solidFill>
                  <a:srgbClr val="212322"/>
                </a:solidFill>
              </a:rPr>
              <a:t>Projection Methods and Coordinate Reference Systems</a:t>
            </a:r>
          </a:p>
          <a:p>
            <a:pPr marL="800100" lvl="1" indent="-342900">
              <a:buFont typeface="Arial" panose="020B0604020202020204" pitchFamily="34" charset="0"/>
              <a:buChar char="•"/>
            </a:pPr>
            <a:r>
              <a:rPr lang="en-GB" sz="2800" dirty="0">
                <a:solidFill>
                  <a:srgbClr val="212322"/>
                </a:solidFill>
              </a:rPr>
              <a:t>Challenges of Mapping Crime Data</a:t>
            </a:r>
          </a:p>
          <a:p>
            <a:pPr marL="800100" lvl="1" indent="-342900">
              <a:buFont typeface="Arial" panose="020B0604020202020204" pitchFamily="34" charset="0"/>
              <a:buChar char="•"/>
            </a:pPr>
            <a:endParaRPr lang="en-GB" sz="2400" dirty="0">
              <a:solidFill>
                <a:srgbClr val="212322"/>
              </a:solidFill>
            </a:endParaRPr>
          </a:p>
          <a:p>
            <a:endParaRPr lang="en-GB" sz="2400" dirty="0">
              <a:solidFill>
                <a:srgbClr val="212322"/>
              </a:solidFill>
            </a:endParaRPr>
          </a:p>
          <a:p>
            <a:pPr marL="342900" indent="-342900">
              <a:buFont typeface="Arial" panose="020B0604020202020204" pitchFamily="34" charset="0"/>
              <a:buChar char="•"/>
            </a:pPr>
            <a:endParaRPr lang="en-GB" sz="2400" dirty="0">
              <a:solidFill>
                <a:srgbClr val="212322"/>
              </a:solidFill>
            </a:endParaRPr>
          </a:p>
          <a:p>
            <a:pPr marL="342900" indent="-342900">
              <a:buFont typeface="+mj-lt"/>
              <a:buAutoNum type="arabicPeriod"/>
            </a:pPr>
            <a:endParaRPr lang="en-GB" dirty="0"/>
          </a:p>
        </p:txBody>
      </p:sp>
      <p:sp>
        <p:nvSpPr>
          <p:cNvPr id="2" name="Slide Number Placeholder 1"/>
          <p:cNvSpPr>
            <a:spLocks noGrp="1"/>
          </p:cNvSpPr>
          <p:nvPr>
            <p:ph type="sldNum" sz="quarter" idx="12"/>
          </p:nvPr>
        </p:nvSpPr>
        <p:spPr/>
        <p:txBody>
          <a:bodyPr/>
          <a:lstStyle/>
          <a:p>
            <a:fld id="{016687C5-7511-7743-B429-3BDBE272F28B}" type="slidenum">
              <a:rPr lang="en-US" smtClean="0"/>
              <a:t>7</a:t>
            </a:fld>
            <a:endParaRPr lang="en-US"/>
          </a:p>
        </p:txBody>
      </p:sp>
    </p:spTree>
    <p:extLst>
      <p:ext uri="{BB962C8B-B14F-4D97-AF65-F5344CB8AC3E}">
        <p14:creationId xmlns:p14="http://schemas.microsoft.com/office/powerpoint/2010/main" val="1168584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E375F-01EA-A884-EC4C-30F3E82C3366}"/>
              </a:ext>
            </a:extLst>
          </p:cNvPr>
          <p:cNvSpPr>
            <a:spLocks noGrp="1"/>
          </p:cNvSpPr>
          <p:nvPr>
            <p:ph type="title"/>
          </p:nvPr>
        </p:nvSpPr>
        <p:spPr>
          <a:xfrm>
            <a:off x="264681" y="352947"/>
            <a:ext cx="9977271" cy="548819"/>
          </a:xfrm>
        </p:spPr>
        <p:txBody>
          <a:bodyPr/>
          <a:lstStyle/>
          <a:p>
            <a:r>
              <a:rPr lang="en-GB" sz="3600" dirty="0"/>
              <a:t>Live Code Demo – March 9</a:t>
            </a:r>
            <a:r>
              <a:rPr lang="en-GB" sz="3600" baseline="30000" dirty="0"/>
              <a:t>th</a:t>
            </a:r>
            <a:r>
              <a:rPr lang="en-GB" sz="3600" dirty="0"/>
              <a:t> 2023</a:t>
            </a:r>
          </a:p>
        </p:txBody>
      </p:sp>
      <p:sp>
        <p:nvSpPr>
          <p:cNvPr id="4" name="TextBox 3">
            <a:extLst>
              <a:ext uri="{FF2B5EF4-FFF2-40B4-BE49-F238E27FC236}">
                <a16:creationId xmlns:a16="http://schemas.microsoft.com/office/drawing/2014/main" id="{73C9495D-1BB6-5357-89C1-16CA09F57406}"/>
              </a:ext>
            </a:extLst>
          </p:cNvPr>
          <p:cNvSpPr txBox="1"/>
          <p:nvPr/>
        </p:nvSpPr>
        <p:spPr>
          <a:xfrm>
            <a:off x="838199" y="1675778"/>
            <a:ext cx="10893726" cy="2092881"/>
          </a:xfrm>
          <a:prstGeom prst="rect">
            <a:avLst/>
          </a:prstGeom>
          <a:noFill/>
        </p:spPr>
        <p:txBody>
          <a:bodyPr wrap="square">
            <a:spAutoFit/>
          </a:bodyPr>
          <a:lstStyle/>
          <a:p>
            <a:endParaRPr lang="en-GB" sz="1800" dirty="0">
              <a:solidFill>
                <a:srgbClr val="212322"/>
              </a:solidFill>
            </a:endParaRPr>
          </a:p>
          <a:p>
            <a:pPr marL="342900" indent="-342900">
              <a:buFont typeface="Arial" panose="020B0604020202020204" pitchFamily="34" charset="0"/>
              <a:buChar char="•"/>
            </a:pPr>
            <a:r>
              <a:rPr lang="en-GB" sz="2800" dirty="0">
                <a:solidFill>
                  <a:srgbClr val="212322"/>
                </a:solidFill>
              </a:rPr>
              <a:t>Topic 1 – Exploring our crime data </a:t>
            </a:r>
          </a:p>
          <a:p>
            <a:pPr marL="342900" indent="-342900">
              <a:buFont typeface="Arial" panose="020B0604020202020204" pitchFamily="34" charset="0"/>
              <a:buChar char="•"/>
            </a:pPr>
            <a:r>
              <a:rPr lang="en-GB" sz="2800" dirty="0">
                <a:solidFill>
                  <a:srgbClr val="212322"/>
                </a:solidFill>
              </a:rPr>
              <a:t>Topic 2 – Shapefiles </a:t>
            </a:r>
          </a:p>
          <a:p>
            <a:pPr marL="342900" indent="-342900">
              <a:buFont typeface="Arial" panose="020B0604020202020204" pitchFamily="34" charset="0"/>
              <a:buChar char="•"/>
            </a:pPr>
            <a:r>
              <a:rPr lang="en-GB" sz="2800" dirty="0">
                <a:solidFill>
                  <a:srgbClr val="212322"/>
                </a:solidFill>
              </a:rPr>
              <a:t>Topic 3 – Combining census data (crime rate)</a:t>
            </a:r>
          </a:p>
          <a:p>
            <a:pPr marL="342900" indent="-342900">
              <a:buFont typeface="Arial" panose="020B0604020202020204" pitchFamily="34" charset="0"/>
              <a:buChar char="•"/>
            </a:pPr>
            <a:r>
              <a:rPr lang="en-GB" sz="2800" dirty="0">
                <a:solidFill>
                  <a:srgbClr val="212322"/>
                </a:solidFill>
              </a:rPr>
              <a:t>Extra Topic – Interactive maps via Leaflet Package</a:t>
            </a:r>
          </a:p>
        </p:txBody>
      </p:sp>
    </p:spTree>
    <p:extLst>
      <p:ext uri="{BB962C8B-B14F-4D97-AF65-F5344CB8AC3E}">
        <p14:creationId xmlns:p14="http://schemas.microsoft.com/office/powerpoint/2010/main" val="801666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14059"/>
            <a:ext cx="9977271" cy="548819"/>
          </a:xfrm>
        </p:spPr>
        <p:txBody>
          <a:bodyPr/>
          <a:lstStyle/>
          <a:p>
            <a:r>
              <a:rPr lang="en-GB" sz="3600" dirty="0"/>
              <a:t>What is GIS?</a:t>
            </a:r>
          </a:p>
        </p:txBody>
      </p:sp>
      <p:sp>
        <p:nvSpPr>
          <p:cNvPr id="3" name="Text Placeholder 2"/>
          <p:cNvSpPr>
            <a:spLocks noGrp="1"/>
          </p:cNvSpPr>
          <p:nvPr>
            <p:ph type="body" sz="quarter" idx="13"/>
          </p:nvPr>
        </p:nvSpPr>
        <p:spPr>
          <a:xfrm>
            <a:off x="627185" y="1297505"/>
            <a:ext cx="8843682" cy="1156937"/>
          </a:xfrm>
        </p:spPr>
        <p:txBody>
          <a:bodyPr>
            <a:normAutofit fontScale="92500" lnSpcReduction="20000"/>
          </a:bodyPr>
          <a:lstStyle/>
          <a:p>
            <a:r>
              <a:rPr lang="en-GB" dirty="0"/>
              <a:t>Graphical Information Systems: </a:t>
            </a:r>
          </a:p>
          <a:p>
            <a:r>
              <a:rPr lang="en-US" i="1" dirty="0">
                <a:solidFill>
                  <a:srgbClr val="000000"/>
                </a:solidFill>
                <a:effectLst/>
                <a:latin typeface="GeographEditWeb"/>
              </a:rPr>
              <a:t>“computer system for capturing, storing, checking, and displaying data related to positions on Earth’s surface”</a:t>
            </a:r>
          </a:p>
          <a:p>
            <a:pPr marL="0" indent="0">
              <a:buNone/>
            </a:pPr>
            <a:endParaRPr lang="en-GB" i="1" dirty="0"/>
          </a:p>
          <a:p>
            <a:endParaRPr lang="en-GB" i="1" dirty="0"/>
          </a:p>
        </p:txBody>
      </p:sp>
      <p:pic>
        <p:nvPicPr>
          <p:cNvPr id="5" name="Picture 4" descr="This image highlights one of the first maps made by Roger Thomlinson's. he was commissioned by the Canadian government to create a useable and efficient inventory of its natural resources. He tried various manual methods for overlaying various environmental, cultural, and economic variables, but all were too costly. He helped to create automated computing">
            <a:extLst>
              <a:ext uri="{FF2B5EF4-FFF2-40B4-BE49-F238E27FC236}">
                <a16:creationId xmlns:a16="http://schemas.microsoft.com/office/drawing/2014/main" id="{A99A28F1-9C34-4A26-8C20-86C944C2E927}"/>
              </a:ext>
            </a:extLst>
          </p:cNvPr>
          <p:cNvPicPr>
            <a:picLocks noChangeAspect="1"/>
          </p:cNvPicPr>
          <p:nvPr/>
        </p:nvPicPr>
        <p:blipFill>
          <a:blip r:embed="rId2"/>
          <a:stretch>
            <a:fillRect/>
          </a:stretch>
        </p:blipFill>
        <p:spPr>
          <a:xfrm>
            <a:off x="1480104" y="2856040"/>
            <a:ext cx="6147810" cy="3865435"/>
          </a:xfrm>
          <a:prstGeom prst="rect">
            <a:avLst/>
          </a:prstGeom>
        </p:spPr>
      </p:pic>
      <p:sp>
        <p:nvSpPr>
          <p:cNvPr id="4" name="Slide Number Placeholder 3"/>
          <p:cNvSpPr>
            <a:spLocks noGrp="1"/>
          </p:cNvSpPr>
          <p:nvPr>
            <p:ph type="sldNum" sz="quarter" idx="12"/>
          </p:nvPr>
        </p:nvSpPr>
        <p:spPr/>
        <p:txBody>
          <a:bodyPr/>
          <a:lstStyle/>
          <a:p>
            <a:fld id="{016687C5-7511-7743-B429-3BDBE272F28B}" type="slidenum">
              <a:rPr lang="en-US" smtClean="0"/>
              <a:t>9</a:t>
            </a:fld>
            <a:endParaRPr lang="en-US"/>
          </a:p>
        </p:txBody>
      </p:sp>
    </p:spTree>
    <p:extLst>
      <p:ext uri="{BB962C8B-B14F-4D97-AF65-F5344CB8AC3E}">
        <p14:creationId xmlns:p14="http://schemas.microsoft.com/office/powerpoint/2010/main" val="32426837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4414</TotalTime>
  <Words>1549</Words>
  <Application>Microsoft Macintosh PowerPoint</Application>
  <PresentationFormat>Widescreen</PresentationFormat>
  <Paragraphs>252</Paragraphs>
  <Slides>46</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Avenir Next W01</vt:lpstr>
      <vt:lpstr>Calibri</vt:lpstr>
      <vt:lpstr>GeographEditWeb</vt:lpstr>
      <vt:lpstr>Open Sans</vt:lpstr>
      <vt:lpstr>Office Theme</vt:lpstr>
      <vt:lpstr>Mapping Crime Data in R:  An Introduction to GIS and Spatial Data (06/03/2023)</vt:lpstr>
      <vt:lpstr>Upcoming CSS Events: </vt:lpstr>
      <vt:lpstr>Interaction</vt:lpstr>
      <vt:lpstr>Instructions</vt:lpstr>
      <vt:lpstr>Can you hear me poll</vt:lpstr>
      <vt:lpstr>Troubleshooting audio problems</vt:lpstr>
      <vt:lpstr>Workshop Content – March 6th 2023</vt:lpstr>
      <vt:lpstr>Live Code Demo – March 9th 2023</vt:lpstr>
      <vt:lpstr>What is GIS?</vt:lpstr>
      <vt:lpstr>Continued.</vt:lpstr>
      <vt:lpstr>What software's are available?</vt:lpstr>
      <vt:lpstr>How is GIS used?</vt:lpstr>
      <vt:lpstr>'Redlined Maps’ </vt:lpstr>
      <vt:lpstr>Here are just some of the questions that GIS allows us to explore with crime data.</vt:lpstr>
      <vt:lpstr>Reference vs Thematic Maps</vt:lpstr>
      <vt:lpstr>Reference vs Thematic Maps Continued… </vt:lpstr>
      <vt:lpstr>Tube Map Example                 (source = https://www.crimrxiv.com/pub/slkb1v54/release/1)</vt:lpstr>
      <vt:lpstr>Tube Map Example</vt:lpstr>
      <vt:lpstr>Scenario 1: The visualisation of road networks to improve road safety measures are a type of </vt:lpstr>
      <vt:lpstr>Scenario 2: The visualisation of the earths surface, showing its elevation, is a type of</vt:lpstr>
      <vt:lpstr>Scenario 3: Navigation tools such as Google maps or City-Mapper can be classed as</vt:lpstr>
      <vt:lpstr>PowerPoint Presentation</vt:lpstr>
      <vt:lpstr>PowerPoint Presentation</vt:lpstr>
      <vt:lpstr>To sum up </vt:lpstr>
      <vt:lpstr>Can you give examples of any other types of map that share qualities of both thematic and reference maps? </vt:lpstr>
      <vt:lpstr>What is Spatial Data?</vt:lpstr>
      <vt:lpstr>Vector Data</vt:lpstr>
      <vt:lpstr>Raster Data</vt:lpstr>
      <vt:lpstr>PowerPoint Presentation</vt:lpstr>
      <vt:lpstr>Projection Methods</vt:lpstr>
      <vt:lpstr>Football Example</vt:lpstr>
      <vt:lpstr>Distortion </vt:lpstr>
      <vt:lpstr>Distortion </vt:lpstr>
      <vt:lpstr>Web Mercator vs Gall-Peter Projection </vt:lpstr>
      <vt:lpstr>So, how do we actually move from the 3D to the 2D?</vt:lpstr>
      <vt:lpstr>Coordinate Reference Systems (CRS)</vt:lpstr>
      <vt:lpstr>CRS continued…</vt:lpstr>
      <vt:lpstr>PowerPoint Presentation</vt:lpstr>
      <vt:lpstr>Spatial Analysis </vt:lpstr>
      <vt:lpstr>What are the main challenges of mapping crime data?</vt:lpstr>
      <vt:lpstr>What are the main challenges of mapping crime data? </vt:lpstr>
      <vt:lpstr>Material for the live code demonstration  (08/03/2023)   </vt:lpstr>
      <vt:lpstr>Any Questions…</vt:lpstr>
      <vt:lpstr>References</vt:lpstr>
      <vt:lpstr>Survey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nadia kennar</dc:creator>
  <cp:lastModifiedBy>Nadia Kennar</cp:lastModifiedBy>
  <cp:revision>16</cp:revision>
  <dcterms:created xsi:type="dcterms:W3CDTF">2022-05-26T10:57:17Z</dcterms:created>
  <dcterms:modified xsi:type="dcterms:W3CDTF">2023-03-08T11:32:04Z</dcterms:modified>
</cp:coreProperties>
</file>

<file path=docProps/thumbnail.jpeg>
</file>